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notesMasterIdLst>
    <p:notesMasterId r:id="rId41"/>
  </p:notesMasterIdLst>
  <p:handoutMasterIdLst>
    <p:handoutMasterId r:id="rId42"/>
  </p:handoutMasterIdLst>
  <p:sldIdLst>
    <p:sldId id="258" r:id="rId3"/>
    <p:sldId id="300" r:id="rId4"/>
    <p:sldId id="305" r:id="rId5"/>
    <p:sldId id="261" r:id="rId6"/>
    <p:sldId id="301" r:id="rId7"/>
    <p:sldId id="302" r:id="rId8"/>
    <p:sldId id="303" r:id="rId9"/>
    <p:sldId id="262" r:id="rId10"/>
    <p:sldId id="304" r:id="rId11"/>
    <p:sldId id="282" r:id="rId12"/>
    <p:sldId id="326" r:id="rId13"/>
    <p:sldId id="327" r:id="rId14"/>
    <p:sldId id="328" r:id="rId15"/>
    <p:sldId id="329" r:id="rId16"/>
    <p:sldId id="330" r:id="rId17"/>
    <p:sldId id="287" r:id="rId18"/>
    <p:sldId id="331" r:id="rId19"/>
    <p:sldId id="332" r:id="rId20"/>
    <p:sldId id="288" r:id="rId21"/>
    <p:sldId id="292" r:id="rId22"/>
    <p:sldId id="294" r:id="rId23"/>
    <p:sldId id="299" r:id="rId24"/>
    <p:sldId id="296" r:id="rId25"/>
    <p:sldId id="293" r:id="rId26"/>
    <p:sldId id="312" r:id="rId27"/>
    <p:sldId id="313" r:id="rId28"/>
    <p:sldId id="314" r:id="rId29"/>
    <p:sldId id="315" r:id="rId30"/>
    <p:sldId id="316" r:id="rId31"/>
    <p:sldId id="317" r:id="rId32"/>
    <p:sldId id="318" r:id="rId33"/>
    <p:sldId id="319" r:id="rId34"/>
    <p:sldId id="320" r:id="rId35"/>
    <p:sldId id="322" r:id="rId36"/>
    <p:sldId id="323" r:id="rId37"/>
    <p:sldId id="321" r:id="rId38"/>
    <p:sldId id="324" r:id="rId39"/>
    <p:sldId id="325" r:id="rId40"/>
  </p:sldIdLst>
  <p:sldSz cx="9144000" cy="6858000" type="screen4x3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66" d="100"/>
          <a:sy n="66" d="100"/>
        </p:scale>
        <p:origin x="618" y="114"/>
      </p:cViewPr>
      <p:guideLst>
        <p:guide orient="horz" pos="4319"/>
        <p:guide pos="57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F9AF4C-C045-4E4F-8003-2CF2B35A4045}" type="datetimeFigureOut">
              <a:rPr lang="sv-SE" smtClean="0"/>
              <a:t>2017-04-23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432ED6-AED8-4F80-8610-31C08AE4D96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1019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13375-E7D7-45A4-9EB7-CB2CBA1EB080}" type="datetimeFigureOut">
              <a:rPr lang="sv-SE" smtClean="0"/>
              <a:t>2017-04-23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601A7-EA95-4563-B156-9B45C4B7D7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6192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F8CBD34-FE76-4824-A407-B6C73850FACF}" type="slidenum">
              <a:rPr lang="sv-SE" smtClean="0"/>
              <a:pPr eaLnBrk="1" hangingPunct="1"/>
              <a:t>1</a:t>
            </a:fld>
            <a:endParaRPr lang="sv-SE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hyperlink" Target="mailto:F&#246;rnamn.efternamn@uk-ambetet.se" TargetMode="Externa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57263" y="4296579"/>
            <a:ext cx="7227888" cy="718310"/>
          </a:xfrm>
        </p:spPr>
        <p:txBody>
          <a:bodyPr/>
          <a:lstStyle>
            <a:lvl1pPr>
              <a:defRPr b="1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57263" y="5233016"/>
            <a:ext cx="7227887" cy="600418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F7E7-EF69-4B99-9B80-4777D4A210B3}" type="datetime1">
              <a:rPr lang="sv-SE" smtClean="0"/>
              <a:t>2017-04-23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957263" y="1282700"/>
            <a:ext cx="7227887" cy="2894013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441795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u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957263" y="5271572"/>
            <a:ext cx="7227887" cy="60041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Ange din epost adress, </a:t>
            </a:r>
            <a:r>
              <a:rPr lang="sv-SE" u="sng" dirty="0">
                <a:hlinkClick r:id="rId2"/>
              </a:rPr>
              <a:t>Förnamn.efternamn@uk-ambetet.se</a:t>
            </a:r>
            <a:endParaRPr lang="sv-SE" dirty="0">
              <a:hlinkClick r:id="rId2"/>
            </a:endParaRP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1B9CA-4B17-4BE8-B7EC-057322050FAC}" type="datetime1">
              <a:rPr lang="sv-SE" smtClean="0"/>
              <a:t>2017-04-23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Platshållare för bild 10"/>
          <p:cNvSpPr>
            <a:spLocks noGrp="1"/>
          </p:cNvSpPr>
          <p:nvPr>
            <p:ph type="pic" sz="quarter" idx="13"/>
          </p:nvPr>
        </p:nvSpPr>
        <p:spPr>
          <a:xfrm>
            <a:off x="957263" y="1282700"/>
            <a:ext cx="7227887" cy="2894013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  <p:sp>
        <p:nvSpPr>
          <p:cNvPr id="7" name="textruta 6"/>
          <p:cNvSpPr txBox="1"/>
          <p:nvPr userDrawn="1"/>
        </p:nvSpPr>
        <p:spPr>
          <a:xfrm>
            <a:off x="946247" y="4554956"/>
            <a:ext cx="2093458" cy="461665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>
            <a:lvl1pPr>
              <a:spcBef>
                <a:spcPct val="0"/>
              </a:spcBef>
              <a:buNone/>
              <a:defRPr sz="2400" b="1">
                <a:solidFill>
                  <a:schemeClr val="accent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sv-SE" dirty="0"/>
              <a:t>Tack för mig!</a:t>
            </a:r>
          </a:p>
        </p:txBody>
      </p:sp>
    </p:spTree>
    <p:extLst>
      <p:ext uri="{BB962C8B-B14F-4D97-AF65-F5344CB8AC3E}">
        <p14:creationId xmlns:p14="http://schemas.microsoft.com/office/powerpoint/2010/main" val="1839951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8304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7263" y="1845325"/>
            <a:ext cx="3587195" cy="398556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6D587-3DB6-4BC6-93F4-6BE9907E5A4A}" type="datetime1">
              <a:rPr lang="sv-SE" smtClean="0"/>
              <a:t>2017-04-23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7" name="Platshållare för innehåll 2"/>
          <p:cNvSpPr>
            <a:spLocks noGrp="1"/>
          </p:cNvSpPr>
          <p:nvPr>
            <p:ph idx="13"/>
          </p:nvPr>
        </p:nvSpPr>
        <p:spPr>
          <a:xfrm>
            <a:off x="4597955" y="1845326"/>
            <a:ext cx="3587195" cy="398556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293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7263" y="1845325"/>
            <a:ext cx="3587195" cy="398556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7950-4E3A-4F12-B9EE-578A70F8C451}" type="datetime1">
              <a:rPr lang="sv-SE" smtClean="0"/>
              <a:t>2017-04-23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idx="13"/>
          </p:nvPr>
        </p:nvSpPr>
        <p:spPr>
          <a:xfrm>
            <a:off x="4597955" y="1845325"/>
            <a:ext cx="3587195" cy="196100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4"/>
          </p:nvPr>
        </p:nvSpPr>
        <p:spPr>
          <a:xfrm>
            <a:off x="4597955" y="3869885"/>
            <a:ext cx="3587195" cy="196100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62634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yra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0CC72-9BE3-41F2-B49A-C7E7534B05AC}" type="datetime1">
              <a:rPr lang="sv-SE" smtClean="0"/>
              <a:t>2017-04-23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2"/>
          <p:cNvSpPr>
            <a:spLocks noGrp="1"/>
          </p:cNvSpPr>
          <p:nvPr>
            <p:ph idx="13"/>
          </p:nvPr>
        </p:nvSpPr>
        <p:spPr>
          <a:xfrm>
            <a:off x="957263" y="1845325"/>
            <a:ext cx="3587195" cy="196100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innehåll 2"/>
          <p:cNvSpPr>
            <a:spLocks noGrp="1"/>
          </p:cNvSpPr>
          <p:nvPr>
            <p:ph idx="14"/>
          </p:nvPr>
        </p:nvSpPr>
        <p:spPr>
          <a:xfrm>
            <a:off x="957263" y="3869885"/>
            <a:ext cx="3587195" cy="196100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innehåll 2"/>
          <p:cNvSpPr>
            <a:spLocks noGrp="1"/>
          </p:cNvSpPr>
          <p:nvPr>
            <p:ph idx="15"/>
          </p:nvPr>
        </p:nvSpPr>
        <p:spPr>
          <a:xfrm>
            <a:off x="4597955" y="1845325"/>
            <a:ext cx="3587195" cy="196100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innehåll 2"/>
          <p:cNvSpPr>
            <a:spLocks noGrp="1"/>
          </p:cNvSpPr>
          <p:nvPr>
            <p:ph idx="16"/>
          </p:nvPr>
        </p:nvSpPr>
        <p:spPr>
          <a:xfrm>
            <a:off x="4597955" y="3869885"/>
            <a:ext cx="3587195" cy="196100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73008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88FE7-65C7-47D7-B43E-7C76F3233837}" type="datetime1">
              <a:rPr lang="sv-SE" smtClean="0"/>
              <a:t>2017-04-23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695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A6ADB-A47B-49BC-BEA4-76D7CED891CE}" type="datetime1">
              <a:rPr lang="sv-SE" smtClean="0"/>
              <a:t>2017-04-23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8487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E0F8B5-B618-48ED-92C5-524831555C73}" type="datetime1">
              <a:rPr lang="sv-SE" smtClean="0"/>
              <a:t>2017-04-23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/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3802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till vänter, bild till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57263" y="930926"/>
            <a:ext cx="3107961" cy="85024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7264" y="1845325"/>
            <a:ext cx="3096944" cy="3985563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E8533-A680-4F1E-876C-CB1C29C6A6AA}" type="datetime1">
              <a:rPr lang="sv-SE" smtClean="0"/>
              <a:t>2017-04-23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4A91E-BD74-4715-8FC4-D0DAE3C45AA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4125817" y="1127124"/>
            <a:ext cx="4059333" cy="4703763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1746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57263" y="930926"/>
            <a:ext cx="7227887" cy="85024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57263" y="1843088"/>
            <a:ext cx="7227887" cy="39878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1693" y="6472417"/>
            <a:ext cx="1079928" cy="1609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2"/>
                </a:solidFill>
              </a:defRPr>
            </a:lvl1pPr>
          </a:lstStyle>
          <a:p>
            <a:fld id="{24D7F2F8-CF93-4948-A3ED-B95A2A9FEF20}" type="datetime1">
              <a:rPr lang="sv-SE" smtClean="0"/>
              <a:t>2017-04-23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707614" y="6472417"/>
            <a:ext cx="5728772" cy="1609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 b="1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pic>
        <p:nvPicPr>
          <p:cNvPr id="9" name="Picture 7" descr="uk-ambetet-300dpi-sRGB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0608"/>
            <a:ext cx="2148840" cy="484632"/>
          </a:xfrm>
          <a:prstGeom prst="rect">
            <a:avLst/>
          </a:prstGeom>
        </p:spPr>
      </p:pic>
      <p:pic>
        <p:nvPicPr>
          <p:cNvPr id="10" name="Picture 6" descr="gul-flik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397" y="5723880"/>
            <a:ext cx="1149603" cy="1134120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623672" y="6472417"/>
            <a:ext cx="1063128" cy="1609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</a:defRPr>
            </a:lvl1pPr>
          </a:lstStyle>
          <a:p>
            <a:fld id="{D654A91E-BD74-4715-8FC4-D0DAE3C45AAC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6601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71" r:id="rId5"/>
    <p:sldLayoutId id="2147483654" r:id="rId6"/>
    <p:sldLayoutId id="2147483655" r:id="rId7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20000"/>
        </a:lnSpc>
        <a:spcBef>
          <a:spcPts val="12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957263" y="930926"/>
            <a:ext cx="7227887" cy="850240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57263" y="1843088"/>
            <a:ext cx="7227887" cy="39878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1693" y="6472417"/>
            <a:ext cx="1079928" cy="1609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 b="1">
                <a:solidFill>
                  <a:schemeClr val="tx2"/>
                </a:solidFill>
              </a:defRPr>
            </a:lvl1pPr>
          </a:lstStyle>
          <a:p>
            <a:fld id="{CFCB9FF8-55A5-4541-BAD8-A93124A7FFB5}" type="datetime1">
              <a:rPr lang="sv-SE" smtClean="0"/>
              <a:t>2017-04-23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707614" y="6472417"/>
            <a:ext cx="5728772" cy="1609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800" b="1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pic>
        <p:nvPicPr>
          <p:cNvPr id="9" name="Picture 7" descr="uk-ambetet-300dpi-sRGB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0608"/>
            <a:ext cx="2148840" cy="484632"/>
          </a:xfrm>
          <a:prstGeom prst="rect">
            <a:avLst/>
          </a:prstGeom>
        </p:spPr>
      </p:pic>
      <p:pic>
        <p:nvPicPr>
          <p:cNvPr id="10" name="Picture 6" descr="gul-flik.jp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4397" y="5723880"/>
            <a:ext cx="1149603" cy="1134120"/>
          </a:xfrm>
          <a:prstGeom prst="rect">
            <a:avLst/>
          </a:prstGeom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623672" y="6472417"/>
            <a:ext cx="1063128" cy="16093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800" b="1">
                <a:solidFill>
                  <a:schemeClr val="tx2"/>
                </a:solidFill>
              </a:defRPr>
            </a:lvl1pPr>
          </a:lstStyle>
          <a:p>
            <a:fld id="{D654A91E-BD74-4715-8FC4-D0DAE3C45AAC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9315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</p:sldLayoutIdLst>
  <p:hf sldNum="0" hdr="0" ft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20000"/>
        </a:lnSpc>
        <a:spcBef>
          <a:spcPts val="12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5"/>
          <p:cNvSpPr>
            <a:spLocks noGrp="1" noChangeArrowheads="1"/>
          </p:cNvSpPr>
          <p:nvPr>
            <p:ph type="title"/>
          </p:nvPr>
        </p:nvSpPr>
        <p:spPr>
          <a:xfrm>
            <a:off x="911836" y="1765300"/>
            <a:ext cx="7266842" cy="2363787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sv-SE" sz="3600" b="0" dirty="0"/>
              <a:t>The Swedish </a:t>
            </a:r>
            <a:r>
              <a:rPr lang="sv-SE" sz="3600" b="0" dirty="0" err="1"/>
              <a:t>Higher</a:t>
            </a:r>
            <a:r>
              <a:rPr lang="sv-SE" sz="3600" b="0" dirty="0"/>
              <a:t> </a:t>
            </a:r>
            <a:r>
              <a:rPr lang="sv-SE" sz="3600" b="0" dirty="0" err="1"/>
              <a:t>Education</a:t>
            </a:r>
            <a:r>
              <a:rPr lang="sv-SE" sz="3600" b="0" dirty="0"/>
              <a:t> </a:t>
            </a:r>
            <a:r>
              <a:rPr lang="sv-SE" sz="3600" b="0" dirty="0" err="1"/>
              <a:t>Sector</a:t>
            </a:r>
            <a:br>
              <a:rPr lang="sv-SE" sz="3600" b="0" dirty="0"/>
            </a:br>
            <a:endParaRPr lang="sv-SE" sz="3600" b="0" dirty="0"/>
          </a:p>
        </p:txBody>
      </p:sp>
      <p:sp>
        <p:nvSpPr>
          <p:cNvPr id="7171" name="Rectangle 8"/>
          <p:cNvSpPr>
            <a:spLocks noGrp="1" noChangeArrowheads="1"/>
          </p:cNvSpPr>
          <p:nvPr>
            <p:ph idx="1"/>
          </p:nvPr>
        </p:nvSpPr>
        <p:spPr>
          <a:xfrm>
            <a:off x="968985" y="3871914"/>
            <a:ext cx="7244862" cy="2128838"/>
          </a:xfrm>
        </p:spPr>
        <p:txBody>
          <a:bodyPr>
            <a:normAutofit/>
          </a:bodyPr>
          <a:lstStyle/>
          <a:p>
            <a:pPr marL="0" indent="0" algn="ctr">
              <a:buFontTx/>
              <a:buNone/>
            </a:pPr>
            <a:r>
              <a:rPr lang="sv-SE" dirty="0"/>
              <a:t>April  2017</a:t>
            </a:r>
          </a:p>
          <a:p>
            <a:pPr marL="0" indent="0" algn="ctr">
              <a:buFontTx/>
              <a:buNone/>
            </a:pPr>
            <a:r>
              <a:rPr lang="sv-SE" dirty="0"/>
              <a:t>KTH</a:t>
            </a:r>
          </a:p>
          <a:p>
            <a:pPr marL="0" indent="0" algn="ctr">
              <a:buFontTx/>
              <a:buNone/>
            </a:pPr>
            <a:r>
              <a:rPr lang="sv-SE" dirty="0"/>
              <a:t>Lennart Ståhle</a:t>
            </a:r>
          </a:p>
          <a:p>
            <a:pPr marL="0" indent="0" algn="ctr">
              <a:buFontTx/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43206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Staff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Research and </a:t>
            </a:r>
            <a:r>
              <a:rPr lang="sv-SE" dirty="0" err="1"/>
              <a:t>teaching</a:t>
            </a:r>
            <a:r>
              <a:rPr lang="sv-SE" dirty="0"/>
              <a:t> </a:t>
            </a:r>
            <a:r>
              <a:rPr lang="sv-SE" dirty="0" err="1"/>
              <a:t>staff</a:t>
            </a:r>
            <a:r>
              <a:rPr lang="sv-SE" dirty="0"/>
              <a:t>: 29 200</a:t>
            </a:r>
          </a:p>
          <a:p>
            <a:r>
              <a:rPr lang="sv-SE" dirty="0"/>
              <a:t>5 089 professors  -  25% </a:t>
            </a:r>
            <a:r>
              <a:rPr lang="sv-SE" dirty="0" err="1"/>
              <a:t>vomen</a:t>
            </a:r>
            <a:endParaRPr lang="sv-SE" dirty="0"/>
          </a:p>
          <a:p>
            <a:r>
              <a:rPr lang="sv-SE" dirty="0"/>
              <a:t>8 581 senior </a:t>
            </a:r>
            <a:r>
              <a:rPr lang="sv-SE" dirty="0" err="1"/>
              <a:t>lecturers</a:t>
            </a:r>
            <a:r>
              <a:rPr lang="sv-SE" dirty="0"/>
              <a:t>  - 46% </a:t>
            </a:r>
            <a:r>
              <a:rPr lang="sv-SE" dirty="0" err="1"/>
              <a:t>women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4752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Students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343 344 students  -  60% </a:t>
            </a:r>
            <a:r>
              <a:rPr lang="sv-SE" dirty="0" err="1"/>
              <a:t>women</a:t>
            </a:r>
            <a:r>
              <a:rPr lang="sv-SE" dirty="0"/>
              <a:t>, 40% men.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18 433 PhD students  - 47% </a:t>
            </a:r>
            <a:r>
              <a:rPr lang="sv-SE" dirty="0" err="1"/>
              <a:t>women</a:t>
            </a:r>
            <a:r>
              <a:rPr lang="sv-SE" dirty="0"/>
              <a:t>, 53% men.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57509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err="1"/>
              <a:t>Bolognadeclaration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altLang="sv-SE" dirty="0"/>
              <a:t>The </a:t>
            </a:r>
            <a:r>
              <a:rPr lang="sv-SE" altLang="sv-SE" dirty="0" err="1"/>
              <a:t>degree</a:t>
            </a:r>
            <a:r>
              <a:rPr lang="sv-SE" altLang="sv-SE" dirty="0"/>
              <a:t> </a:t>
            </a:r>
            <a:r>
              <a:rPr lang="sv-SE" altLang="sv-SE" dirty="0" err="1"/>
              <a:t>structure</a:t>
            </a:r>
            <a:r>
              <a:rPr lang="sv-SE" altLang="sv-SE" dirty="0"/>
              <a:t> </a:t>
            </a:r>
            <a:r>
              <a:rPr lang="sv-SE" altLang="sv-SE" dirty="0" err="1"/>
              <a:t>should</a:t>
            </a:r>
            <a:r>
              <a:rPr lang="sv-SE" altLang="sv-SE" dirty="0"/>
              <a:t> be transparent and </a:t>
            </a:r>
            <a:r>
              <a:rPr lang="sv-SE" altLang="sv-SE" dirty="0" err="1"/>
              <a:t>internationally</a:t>
            </a:r>
            <a:r>
              <a:rPr lang="sv-SE" altLang="sv-SE" dirty="0"/>
              <a:t> </a:t>
            </a:r>
            <a:r>
              <a:rPr lang="sv-SE" altLang="sv-SE" dirty="0" err="1"/>
              <a:t>comparable</a:t>
            </a:r>
            <a:endParaRPr lang="sv-SE" altLang="sv-SE" dirty="0"/>
          </a:p>
          <a:p>
            <a:r>
              <a:rPr lang="sv-SE" altLang="sv-SE" dirty="0"/>
              <a:t>The </a:t>
            </a:r>
            <a:r>
              <a:rPr lang="sv-SE" altLang="sv-SE" dirty="0" err="1"/>
              <a:t>degree</a:t>
            </a:r>
            <a:r>
              <a:rPr lang="sv-SE" altLang="sv-SE" dirty="0"/>
              <a:t> </a:t>
            </a:r>
            <a:r>
              <a:rPr lang="sv-SE" altLang="sv-SE" dirty="0" err="1"/>
              <a:t>struture</a:t>
            </a:r>
            <a:r>
              <a:rPr lang="sv-SE" altLang="sv-SE" dirty="0"/>
              <a:t> </a:t>
            </a:r>
            <a:r>
              <a:rPr lang="sv-SE" altLang="sv-SE" dirty="0" err="1"/>
              <a:t>should</a:t>
            </a:r>
            <a:r>
              <a:rPr lang="sv-SE" altLang="sv-SE" dirty="0"/>
              <a:t> be </a:t>
            </a:r>
            <a:r>
              <a:rPr lang="sv-SE" altLang="sv-SE" dirty="0" err="1"/>
              <a:t>divided</a:t>
            </a:r>
            <a:r>
              <a:rPr lang="sv-SE" altLang="sv-SE" dirty="0"/>
              <a:t> in </a:t>
            </a:r>
            <a:r>
              <a:rPr lang="sv-SE" altLang="sv-SE" dirty="0" err="1"/>
              <a:t>two</a:t>
            </a:r>
            <a:r>
              <a:rPr lang="sv-SE" altLang="sv-SE" dirty="0"/>
              <a:t>/ </a:t>
            </a:r>
            <a:r>
              <a:rPr lang="sv-SE" altLang="sv-SE" dirty="0" err="1"/>
              <a:t>three</a:t>
            </a:r>
            <a:r>
              <a:rPr lang="sv-SE" altLang="sv-SE" dirty="0"/>
              <a:t> </a:t>
            </a:r>
            <a:r>
              <a:rPr lang="sv-SE" altLang="sv-SE" dirty="0" err="1"/>
              <a:t>cycles</a:t>
            </a:r>
            <a:endParaRPr lang="sv-SE" altLang="sv-SE" dirty="0"/>
          </a:p>
          <a:p>
            <a:r>
              <a:rPr lang="sv-SE" altLang="sv-SE" dirty="0"/>
              <a:t>ECTS </a:t>
            </a:r>
            <a:r>
              <a:rPr lang="sv-SE" altLang="sv-SE" dirty="0" err="1"/>
              <a:t>should</a:t>
            </a:r>
            <a:r>
              <a:rPr lang="sv-SE" altLang="sv-SE" dirty="0"/>
              <a:t> be </a:t>
            </a:r>
            <a:r>
              <a:rPr lang="sv-SE" altLang="sv-SE" dirty="0" err="1"/>
              <a:t>introduced</a:t>
            </a:r>
            <a:r>
              <a:rPr lang="sv-SE" altLang="sv-SE" dirty="0"/>
              <a:t> to </a:t>
            </a:r>
            <a:r>
              <a:rPr lang="sv-SE" altLang="sv-SE" dirty="0" err="1"/>
              <a:t>enhance</a:t>
            </a:r>
            <a:r>
              <a:rPr lang="sv-SE" altLang="sv-SE" dirty="0"/>
              <a:t> student </a:t>
            </a:r>
            <a:r>
              <a:rPr lang="sv-SE" altLang="sv-SE" dirty="0" err="1"/>
              <a:t>mobility</a:t>
            </a:r>
            <a:endParaRPr lang="sv-SE" altLang="sv-SE" dirty="0"/>
          </a:p>
          <a:p>
            <a:r>
              <a:rPr lang="sv-SE" altLang="sv-SE" dirty="0" err="1"/>
              <a:t>Obstsacles</a:t>
            </a:r>
            <a:r>
              <a:rPr lang="sv-SE" altLang="sv-SE" dirty="0"/>
              <a:t> for </a:t>
            </a:r>
            <a:r>
              <a:rPr lang="sv-SE" altLang="sv-SE" dirty="0" err="1"/>
              <a:t>mobility</a:t>
            </a:r>
            <a:r>
              <a:rPr lang="sv-SE" altLang="sv-SE" dirty="0"/>
              <a:t> </a:t>
            </a:r>
            <a:r>
              <a:rPr lang="sv-SE" altLang="sv-SE" dirty="0" err="1"/>
              <a:t>of</a:t>
            </a:r>
            <a:r>
              <a:rPr lang="sv-SE" altLang="sv-SE" dirty="0"/>
              <a:t> students and </a:t>
            </a:r>
            <a:r>
              <a:rPr lang="sv-SE" altLang="sv-SE" dirty="0" err="1"/>
              <a:t>staff</a:t>
            </a:r>
            <a:r>
              <a:rPr lang="sv-SE" altLang="sv-SE" dirty="0"/>
              <a:t> </a:t>
            </a:r>
            <a:r>
              <a:rPr lang="sv-SE" altLang="sv-SE" dirty="0" err="1"/>
              <a:t>should</a:t>
            </a:r>
            <a:r>
              <a:rPr lang="sv-SE" altLang="sv-SE" dirty="0"/>
              <a:t> e </a:t>
            </a:r>
            <a:r>
              <a:rPr lang="sv-SE" altLang="sv-SE" dirty="0" err="1"/>
              <a:t>removed</a:t>
            </a:r>
            <a:endParaRPr lang="sv-SE" altLang="sv-SE" dirty="0"/>
          </a:p>
          <a:p>
            <a:r>
              <a:rPr lang="sv-SE" altLang="sv-SE" dirty="0"/>
              <a:t>The </a:t>
            </a:r>
            <a:r>
              <a:rPr lang="sv-SE" altLang="sv-SE" dirty="0" err="1"/>
              <a:t>European</a:t>
            </a:r>
            <a:r>
              <a:rPr lang="sv-SE" altLang="sv-SE" dirty="0"/>
              <a:t> </a:t>
            </a:r>
            <a:r>
              <a:rPr lang="sv-SE" altLang="sv-SE" dirty="0" err="1"/>
              <a:t>cooperation</a:t>
            </a:r>
            <a:r>
              <a:rPr lang="sv-SE" altLang="sv-SE" dirty="0"/>
              <a:t> in </a:t>
            </a:r>
            <a:r>
              <a:rPr lang="sv-SE" altLang="sv-SE" dirty="0" err="1"/>
              <a:t>quality</a:t>
            </a:r>
            <a:r>
              <a:rPr lang="sv-SE" altLang="sv-SE" dirty="0"/>
              <a:t> </a:t>
            </a:r>
            <a:r>
              <a:rPr lang="sv-SE" altLang="sv-SE" dirty="0" err="1"/>
              <a:t>assurance</a:t>
            </a:r>
            <a:r>
              <a:rPr lang="sv-SE" altLang="sv-SE" dirty="0"/>
              <a:t> </a:t>
            </a:r>
            <a:r>
              <a:rPr lang="sv-SE" altLang="sv-SE" dirty="0" err="1"/>
              <a:t>should</a:t>
            </a:r>
            <a:r>
              <a:rPr lang="sv-SE" altLang="sv-SE" dirty="0"/>
              <a:t> </a:t>
            </a:r>
            <a:r>
              <a:rPr lang="sv-SE" altLang="sv-SE" dirty="0" err="1"/>
              <a:t>increase</a:t>
            </a:r>
            <a:endParaRPr lang="sv-SE" altLang="sv-SE" dirty="0"/>
          </a:p>
          <a:p>
            <a:r>
              <a:rPr lang="sv-SE" altLang="sv-SE" dirty="0"/>
              <a:t>The </a:t>
            </a:r>
            <a:r>
              <a:rPr lang="sv-SE" altLang="sv-SE" dirty="0" err="1"/>
              <a:t>European</a:t>
            </a:r>
            <a:r>
              <a:rPr lang="sv-SE" altLang="sv-SE" dirty="0"/>
              <a:t> dimension in </a:t>
            </a:r>
            <a:r>
              <a:rPr lang="sv-SE" altLang="sv-SE" dirty="0" err="1"/>
              <a:t>Higher</a:t>
            </a:r>
            <a:r>
              <a:rPr lang="sv-SE" altLang="sv-SE" dirty="0"/>
              <a:t> </a:t>
            </a:r>
            <a:r>
              <a:rPr lang="sv-SE" altLang="sv-SE" dirty="0" err="1"/>
              <a:t>Education</a:t>
            </a:r>
            <a:endParaRPr lang="sv-SE" dirty="0"/>
          </a:p>
          <a:p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50180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sv-SE" dirty="0" err="1"/>
              <a:t>First</a:t>
            </a:r>
            <a:r>
              <a:rPr lang="sv-SE" dirty="0"/>
              <a:t> </a:t>
            </a:r>
            <a:r>
              <a:rPr lang="sv-SE" dirty="0" err="1"/>
              <a:t>cycle</a:t>
            </a:r>
            <a:r>
              <a:rPr lang="sv-SE" dirty="0"/>
              <a:t>:</a:t>
            </a:r>
          </a:p>
          <a:p>
            <a:pPr>
              <a:defRPr/>
            </a:pPr>
            <a:r>
              <a:rPr lang="sv-SE" dirty="0"/>
              <a:t>University </a:t>
            </a:r>
            <a:r>
              <a:rPr lang="sv-SE" dirty="0" err="1"/>
              <a:t>Diploma</a:t>
            </a:r>
            <a:r>
              <a:rPr lang="sv-SE" dirty="0"/>
              <a:t> (120 ECTS)</a:t>
            </a:r>
          </a:p>
          <a:p>
            <a:pPr>
              <a:defRPr/>
            </a:pPr>
            <a:r>
              <a:rPr lang="sv-SE" dirty="0"/>
              <a:t>University </a:t>
            </a:r>
            <a:r>
              <a:rPr lang="sv-SE" dirty="0" err="1"/>
              <a:t>Diploma</a:t>
            </a:r>
            <a:r>
              <a:rPr lang="sv-SE" dirty="0"/>
              <a:t> In Fine Arts</a:t>
            </a:r>
          </a:p>
          <a:p>
            <a:pPr>
              <a:defRPr/>
            </a:pPr>
            <a:r>
              <a:rPr lang="sv-SE" dirty="0"/>
              <a:t>Bachelor (180 ECTS)</a:t>
            </a:r>
          </a:p>
          <a:p>
            <a:pPr>
              <a:defRPr/>
            </a:pPr>
            <a:r>
              <a:rPr lang="sv-SE" dirty="0"/>
              <a:t>Bachelor in Fine Arts</a:t>
            </a:r>
          </a:p>
          <a:p>
            <a:pPr>
              <a:defRPr/>
            </a:pPr>
            <a:r>
              <a:rPr lang="sv-SE" dirty="0"/>
              <a:t>20 </a:t>
            </a:r>
            <a:r>
              <a:rPr lang="sv-SE" dirty="0" err="1"/>
              <a:t>Professional</a:t>
            </a:r>
            <a:r>
              <a:rPr lang="sv-SE" dirty="0"/>
              <a:t> </a:t>
            </a:r>
            <a:r>
              <a:rPr lang="sv-SE" dirty="0" err="1"/>
              <a:t>Degrees</a:t>
            </a:r>
            <a:r>
              <a:rPr lang="sv-SE" dirty="0"/>
              <a:t> (120 – 180 ECTS)</a:t>
            </a:r>
          </a:p>
          <a:p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06380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sv-SE" dirty="0"/>
              <a:t>Second </a:t>
            </a:r>
            <a:r>
              <a:rPr lang="sv-SE" dirty="0" err="1"/>
              <a:t>cycle</a:t>
            </a:r>
            <a:r>
              <a:rPr lang="sv-SE" dirty="0"/>
              <a:t>:</a:t>
            </a:r>
          </a:p>
          <a:p>
            <a:pPr>
              <a:defRPr/>
            </a:pPr>
            <a:r>
              <a:rPr lang="sv-SE" dirty="0"/>
              <a:t>Master (60 ECTS)</a:t>
            </a:r>
          </a:p>
          <a:p>
            <a:pPr>
              <a:defRPr/>
            </a:pPr>
            <a:r>
              <a:rPr lang="sv-SE" dirty="0"/>
              <a:t>Master (60 ECTS) in Fine Arts</a:t>
            </a:r>
          </a:p>
          <a:p>
            <a:pPr>
              <a:defRPr/>
            </a:pPr>
            <a:r>
              <a:rPr lang="sv-SE" dirty="0"/>
              <a:t>Master (120  ECTS)</a:t>
            </a:r>
          </a:p>
          <a:p>
            <a:pPr>
              <a:defRPr/>
            </a:pPr>
            <a:r>
              <a:rPr lang="sv-SE" dirty="0"/>
              <a:t>Master (120 ECTS) in Fine Arts</a:t>
            </a:r>
          </a:p>
          <a:p>
            <a:pPr>
              <a:defRPr/>
            </a:pPr>
            <a:r>
              <a:rPr lang="sv-SE" dirty="0"/>
              <a:t>15 </a:t>
            </a:r>
            <a:r>
              <a:rPr lang="sv-SE" dirty="0" err="1"/>
              <a:t>Professional</a:t>
            </a:r>
            <a:r>
              <a:rPr lang="sv-SE" dirty="0"/>
              <a:t> </a:t>
            </a:r>
            <a:r>
              <a:rPr lang="sv-SE" dirty="0" err="1"/>
              <a:t>Degrees</a:t>
            </a:r>
            <a:r>
              <a:rPr lang="sv-SE" dirty="0"/>
              <a:t> (60  and 120 ECTS)</a:t>
            </a:r>
          </a:p>
          <a:p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7711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sv-SE" dirty="0" err="1"/>
              <a:t>Third</a:t>
            </a:r>
            <a:r>
              <a:rPr lang="sv-SE" dirty="0"/>
              <a:t> </a:t>
            </a:r>
            <a:r>
              <a:rPr lang="sv-SE" dirty="0" err="1"/>
              <a:t>cycle</a:t>
            </a:r>
            <a:endParaRPr lang="sv-SE" dirty="0"/>
          </a:p>
          <a:p>
            <a:pPr>
              <a:defRPr/>
            </a:pPr>
            <a:r>
              <a:rPr lang="sv-SE" dirty="0" err="1"/>
              <a:t>Licentiate</a:t>
            </a:r>
            <a:r>
              <a:rPr lang="sv-SE" dirty="0"/>
              <a:t>  </a:t>
            </a:r>
            <a:r>
              <a:rPr lang="sv-SE" dirty="0" err="1"/>
              <a:t>degree</a:t>
            </a:r>
            <a:r>
              <a:rPr lang="sv-SE" dirty="0"/>
              <a:t> (2 </a:t>
            </a:r>
            <a:r>
              <a:rPr lang="sv-SE" dirty="0" err="1"/>
              <a:t>years</a:t>
            </a:r>
            <a:r>
              <a:rPr lang="sv-SE" dirty="0"/>
              <a:t>)</a:t>
            </a:r>
          </a:p>
          <a:p>
            <a:pPr>
              <a:defRPr/>
            </a:pPr>
            <a:r>
              <a:rPr lang="sv-SE" dirty="0" err="1"/>
              <a:t>Doctoral</a:t>
            </a:r>
            <a:r>
              <a:rPr lang="sv-SE" dirty="0"/>
              <a:t> </a:t>
            </a:r>
            <a:r>
              <a:rPr lang="sv-SE" dirty="0" err="1"/>
              <a:t>degree</a:t>
            </a:r>
            <a:r>
              <a:rPr lang="sv-SE" dirty="0"/>
              <a:t> (4 </a:t>
            </a:r>
            <a:r>
              <a:rPr lang="sv-SE" dirty="0" err="1"/>
              <a:t>years</a:t>
            </a:r>
            <a:r>
              <a:rPr lang="sv-SE" dirty="0"/>
              <a:t>)</a:t>
            </a:r>
          </a:p>
          <a:p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6932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The </a:t>
            </a:r>
            <a:r>
              <a:rPr lang="sv-SE" dirty="0" err="1"/>
              <a:t>degree</a:t>
            </a:r>
            <a:r>
              <a:rPr lang="sv-SE" dirty="0"/>
              <a:t> system and Bologna process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  <p:pic>
        <p:nvPicPr>
          <p:cNvPr id="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16932" y="1843087"/>
            <a:ext cx="6397926" cy="4529137"/>
          </a:xfrm>
          <a:noFill/>
        </p:spPr>
      </p:pic>
    </p:spTree>
    <p:extLst>
      <p:ext uri="{BB962C8B-B14F-4D97-AF65-F5344CB8AC3E}">
        <p14:creationId xmlns:p14="http://schemas.microsoft.com/office/powerpoint/2010/main" val="2602083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sv-SE" dirty="0" err="1"/>
              <a:t>Every</a:t>
            </a:r>
            <a:r>
              <a:rPr lang="sv-SE" dirty="0"/>
              <a:t> </a:t>
            </a:r>
            <a:r>
              <a:rPr lang="sv-SE" dirty="0" err="1"/>
              <a:t>degree</a:t>
            </a:r>
            <a:r>
              <a:rPr lang="sv-SE" dirty="0"/>
              <a:t> has a ”standard”, </a:t>
            </a:r>
            <a:r>
              <a:rPr lang="sv-SE" dirty="0" err="1"/>
              <a:t>decided</a:t>
            </a:r>
            <a:r>
              <a:rPr lang="sv-SE" dirty="0"/>
              <a:t> by </a:t>
            </a:r>
            <a:r>
              <a:rPr lang="sv-SE" dirty="0" err="1"/>
              <a:t>thr</a:t>
            </a:r>
            <a:r>
              <a:rPr lang="sv-SE" dirty="0"/>
              <a:t> </a:t>
            </a:r>
            <a:r>
              <a:rPr lang="sv-SE" dirty="0" err="1"/>
              <a:t>government</a:t>
            </a:r>
            <a:r>
              <a:rPr lang="sv-SE" dirty="0"/>
              <a:t> in an annex to the </a:t>
            </a:r>
            <a:r>
              <a:rPr lang="sv-SE" dirty="0" err="1"/>
              <a:t>Higher</a:t>
            </a:r>
            <a:r>
              <a:rPr lang="sv-SE" dirty="0"/>
              <a:t> </a:t>
            </a:r>
            <a:r>
              <a:rPr lang="sv-SE" dirty="0" err="1"/>
              <a:t>Education</a:t>
            </a:r>
            <a:r>
              <a:rPr lang="sv-SE" dirty="0"/>
              <a:t> </a:t>
            </a:r>
            <a:r>
              <a:rPr lang="sv-SE" dirty="0" err="1"/>
              <a:t>Ordinance</a:t>
            </a:r>
            <a:r>
              <a:rPr lang="sv-SE" dirty="0"/>
              <a:t>.</a:t>
            </a:r>
          </a:p>
          <a:p>
            <a:pPr>
              <a:defRPr/>
            </a:pPr>
            <a:r>
              <a:rPr lang="sv-SE" dirty="0"/>
              <a:t>The standard </a:t>
            </a:r>
            <a:r>
              <a:rPr lang="sv-SE" dirty="0" err="1"/>
              <a:t>consists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</a:p>
          <a:p>
            <a:pPr marL="0" indent="0">
              <a:buFontTx/>
              <a:buNone/>
              <a:defRPr/>
            </a:pPr>
            <a:r>
              <a:rPr lang="sv-SE" dirty="0"/>
              <a:t>	- a general </a:t>
            </a:r>
            <a:r>
              <a:rPr lang="sv-SE" dirty="0" err="1"/>
              <a:t>discription</a:t>
            </a:r>
            <a:r>
              <a:rPr lang="sv-SE" dirty="0"/>
              <a:t> ”</a:t>
            </a:r>
            <a:r>
              <a:rPr lang="sv-SE" dirty="0" err="1"/>
              <a:t>Scope</a:t>
            </a:r>
            <a:r>
              <a:rPr lang="sv-SE" dirty="0"/>
              <a:t>”</a:t>
            </a:r>
          </a:p>
          <a:p>
            <a:pPr marL="0" indent="0">
              <a:buFontTx/>
              <a:buNone/>
              <a:defRPr/>
            </a:pPr>
            <a:r>
              <a:rPr lang="sv-SE" dirty="0"/>
              <a:t>	- </a:t>
            </a:r>
            <a:r>
              <a:rPr lang="sv-SE" dirty="0" err="1"/>
              <a:t>Outcomes</a:t>
            </a:r>
            <a:endParaRPr lang="sv-SE" dirty="0"/>
          </a:p>
          <a:p>
            <a:pPr marL="0" indent="0">
              <a:buFontTx/>
              <a:buNone/>
              <a:defRPr/>
            </a:pPr>
            <a:r>
              <a:rPr lang="sv-SE" dirty="0"/>
              <a:t>		- </a:t>
            </a:r>
            <a:r>
              <a:rPr lang="sv-SE" dirty="0" err="1"/>
              <a:t>Knowledge</a:t>
            </a:r>
            <a:r>
              <a:rPr lang="sv-SE" dirty="0"/>
              <a:t> and </a:t>
            </a:r>
            <a:r>
              <a:rPr lang="sv-SE" dirty="0" err="1"/>
              <a:t>understanding</a:t>
            </a:r>
            <a:endParaRPr lang="sv-SE" dirty="0"/>
          </a:p>
          <a:p>
            <a:pPr marL="0" indent="0">
              <a:buFontTx/>
              <a:buNone/>
              <a:defRPr/>
            </a:pPr>
            <a:r>
              <a:rPr lang="sv-SE" dirty="0"/>
              <a:t>		- </a:t>
            </a:r>
            <a:r>
              <a:rPr lang="sv-SE" dirty="0" err="1"/>
              <a:t>Competence</a:t>
            </a:r>
            <a:r>
              <a:rPr lang="sv-SE" dirty="0"/>
              <a:t> and </a:t>
            </a:r>
            <a:r>
              <a:rPr lang="sv-SE" dirty="0" err="1"/>
              <a:t>skills</a:t>
            </a:r>
            <a:endParaRPr lang="sv-SE" dirty="0"/>
          </a:p>
          <a:p>
            <a:pPr marL="0" indent="0">
              <a:buFontTx/>
              <a:buNone/>
              <a:defRPr/>
            </a:pPr>
            <a:r>
              <a:rPr lang="sv-SE" dirty="0"/>
              <a:t>		- </a:t>
            </a:r>
            <a:r>
              <a:rPr lang="sv-SE" dirty="0" err="1"/>
              <a:t>Judgement</a:t>
            </a:r>
            <a:r>
              <a:rPr lang="sv-SE" dirty="0"/>
              <a:t> and approach</a:t>
            </a:r>
          </a:p>
          <a:p>
            <a:pPr marL="0" indent="0">
              <a:buFontTx/>
              <a:buNone/>
              <a:defRPr/>
            </a:pPr>
            <a:r>
              <a:rPr lang="sv-SE" dirty="0"/>
              <a:t>		- Independent </a:t>
            </a:r>
            <a:r>
              <a:rPr lang="sv-SE" dirty="0" err="1"/>
              <a:t>project</a:t>
            </a:r>
            <a:r>
              <a:rPr lang="sv-SE" dirty="0"/>
              <a:t> (</a:t>
            </a:r>
            <a:r>
              <a:rPr lang="sv-SE" dirty="0" err="1"/>
              <a:t>degree</a:t>
            </a:r>
            <a:r>
              <a:rPr lang="sv-SE" dirty="0"/>
              <a:t> </a:t>
            </a:r>
            <a:r>
              <a:rPr lang="sv-SE" dirty="0" err="1"/>
              <a:t>project</a:t>
            </a:r>
            <a:r>
              <a:rPr lang="sv-SE" dirty="0"/>
              <a:t>)</a:t>
            </a:r>
          </a:p>
          <a:p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54474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sv-SE" dirty="0"/>
              <a:t>The </a:t>
            </a:r>
            <a:r>
              <a:rPr lang="sv-SE" dirty="0" err="1"/>
              <a:t>degree</a:t>
            </a:r>
            <a:r>
              <a:rPr lang="sv-SE" dirty="0"/>
              <a:t> </a:t>
            </a:r>
            <a:r>
              <a:rPr lang="sv-SE" dirty="0" err="1"/>
              <a:t>diploma</a:t>
            </a:r>
            <a:r>
              <a:rPr lang="sv-SE" dirty="0"/>
              <a:t> </a:t>
            </a:r>
            <a:r>
              <a:rPr lang="sv-SE" dirty="0" err="1"/>
              <a:t>should</a:t>
            </a:r>
            <a:r>
              <a:rPr lang="sv-SE" dirty="0"/>
              <a:t> </a:t>
            </a:r>
            <a:r>
              <a:rPr lang="sv-SE" dirty="0" err="1"/>
              <a:t>contain</a:t>
            </a:r>
            <a:r>
              <a:rPr lang="sv-SE" dirty="0"/>
              <a:t>:</a:t>
            </a:r>
          </a:p>
          <a:p>
            <a:pPr>
              <a:defRPr/>
            </a:pPr>
            <a:r>
              <a:rPr lang="sv-SE" dirty="0"/>
              <a:t>The </a:t>
            </a:r>
            <a:r>
              <a:rPr lang="sv-SE" dirty="0" err="1"/>
              <a:t>name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degree</a:t>
            </a:r>
            <a:endParaRPr lang="sv-SE" dirty="0"/>
          </a:p>
          <a:p>
            <a:pPr>
              <a:defRPr/>
            </a:pPr>
            <a:r>
              <a:rPr lang="sv-SE" dirty="0"/>
              <a:t>The </a:t>
            </a:r>
            <a:r>
              <a:rPr lang="sv-SE" dirty="0" err="1"/>
              <a:t>level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degree</a:t>
            </a:r>
            <a:endParaRPr lang="sv-SE" dirty="0"/>
          </a:p>
          <a:p>
            <a:pPr>
              <a:defRPr/>
            </a:pPr>
            <a:r>
              <a:rPr lang="sv-SE" dirty="0"/>
              <a:t>The </a:t>
            </a:r>
            <a:r>
              <a:rPr lang="sv-SE" dirty="0" err="1"/>
              <a:t>courses</a:t>
            </a:r>
            <a:r>
              <a:rPr lang="sv-SE" dirty="0"/>
              <a:t> </a:t>
            </a:r>
          </a:p>
          <a:p>
            <a:pPr>
              <a:defRPr/>
            </a:pPr>
            <a:r>
              <a:rPr lang="sv-SE" dirty="0"/>
              <a:t>The </a:t>
            </a:r>
            <a:r>
              <a:rPr lang="sv-SE" dirty="0" err="1"/>
              <a:t>name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Higher</a:t>
            </a:r>
            <a:r>
              <a:rPr lang="sv-SE" dirty="0"/>
              <a:t> </a:t>
            </a:r>
            <a:r>
              <a:rPr lang="sv-SE" dirty="0" err="1"/>
              <a:t>Education</a:t>
            </a:r>
            <a:r>
              <a:rPr lang="sv-SE" dirty="0"/>
              <a:t> Institution </a:t>
            </a:r>
            <a:r>
              <a:rPr lang="sv-SE" dirty="0" err="1"/>
              <a:t>where</a:t>
            </a:r>
            <a:r>
              <a:rPr lang="sv-SE" dirty="0"/>
              <a:t> the </a:t>
            </a:r>
            <a:r>
              <a:rPr lang="sv-SE" dirty="0" err="1"/>
              <a:t>courses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</a:t>
            </a:r>
            <a:r>
              <a:rPr lang="sv-SE" dirty="0" err="1"/>
              <a:t>been</a:t>
            </a:r>
            <a:r>
              <a:rPr lang="sv-SE" dirty="0"/>
              <a:t> </a:t>
            </a:r>
            <a:r>
              <a:rPr lang="sv-SE" dirty="0" err="1"/>
              <a:t>examined</a:t>
            </a:r>
            <a:endParaRPr lang="sv-SE" dirty="0"/>
          </a:p>
          <a:p>
            <a:pPr marL="0" indent="0">
              <a:buFontTx/>
              <a:buNone/>
              <a:defRPr/>
            </a:pPr>
            <a:r>
              <a:rPr lang="sv-SE" dirty="0"/>
              <a:t>A </a:t>
            </a:r>
            <a:r>
              <a:rPr lang="sv-SE" dirty="0" err="1"/>
              <a:t>Diploma</a:t>
            </a:r>
            <a:r>
              <a:rPr lang="sv-SE" dirty="0"/>
              <a:t> supplement </a:t>
            </a:r>
            <a:r>
              <a:rPr lang="sv-SE" dirty="0" err="1"/>
              <a:t>should</a:t>
            </a:r>
            <a:r>
              <a:rPr lang="sv-SE" dirty="0"/>
              <a:t> be </a:t>
            </a:r>
            <a:r>
              <a:rPr lang="sv-SE" dirty="0" err="1"/>
              <a:t>attached</a:t>
            </a:r>
            <a:r>
              <a:rPr lang="sv-SE" dirty="0"/>
              <a:t> to the </a:t>
            </a:r>
            <a:r>
              <a:rPr lang="sv-SE" dirty="0" err="1"/>
              <a:t>degree</a:t>
            </a:r>
            <a:r>
              <a:rPr lang="sv-SE" dirty="0"/>
              <a:t> </a:t>
            </a:r>
            <a:r>
              <a:rPr lang="sv-SE" dirty="0" err="1"/>
              <a:t>diploma</a:t>
            </a:r>
            <a:endParaRPr lang="sv-SE" dirty="0"/>
          </a:p>
          <a:p>
            <a:endParaRPr lang="en-GB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2552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Higher</a:t>
            </a:r>
            <a:r>
              <a:rPr lang="sv-SE" dirty="0"/>
              <a:t> </a:t>
            </a:r>
            <a:r>
              <a:rPr lang="sv-SE" dirty="0" err="1"/>
              <a:t>education</a:t>
            </a:r>
            <a:r>
              <a:rPr lang="sv-SE" dirty="0"/>
              <a:t> </a:t>
            </a:r>
            <a:r>
              <a:rPr lang="sv-SE" dirty="0" err="1"/>
              <a:t>degrees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46 887 General </a:t>
            </a:r>
            <a:r>
              <a:rPr lang="sv-SE" dirty="0" err="1"/>
              <a:t>degrees</a:t>
            </a:r>
            <a:r>
              <a:rPr lang="sv-SE" dirty="0"/>
              <a:t> (</a:t>
            </a:r>
            <a:r>
              <a:rPr lang="sv-SE" dirty="0" err="1"/>
              <a:t>Diploma</a:t>
            </a:r>
            <a:r>
              <a:rPr lang="sv-SE" dirty="0"/>
              <a:t>, Bachelor and Master)</a:t>
            </a:r>
          </a:p>
          <a:p>
            <a:pPr marL="0" indent="0">
              <a:buNone/>
            </a:pPr>
            <a:r>
              <a:rPr lang="sv-SE" dirty="0"/>
              <a:t>	1 815Diploma 56% </a:t>
            </a:r>
            <a:r>
              <a:rPr lang="sv-SE" dirty="0" err="1"/>
              <a:t>women</a:t>
            </a:r>
            <a:r>
              <a:rPr lang="sv-SE" dirty="0"/>
              <a:t>  - 44% men</a:t>
            </a:r>
          </a:p>
          <a:p>
            <a:pPr marL="0" indent="0">
              <a:buNone/>
            </a:pPr>
            <a:r>
              <a:rPr lang="sv-SE" dirty="0"/>
              <a:t>	28 475 Bachelor 64% </a:t>
            </a:r>
            <a:r>
              <a:rPr lang="sv-SE" dirty="0" err="1"/>
              <a:t>women</a:t>
            </a:r>
            <a:r>
              <a:rPr lang="sv-SE" dirty="0"/>
              <a:t> - 36% men</a:t>
            </a:r>
          </a:p>
          <a:p>
            <a:pPr marL="0" indent="0">
              <a:buNone/>
            </a:pPr>
            <a:r>
              <a:rPr lang="sv-SE" dirty="0"/>
              <a:t>	16 607 Master 47% </a:t>
            </a:r>
            <a:r>
              <a:rPr lang="sv-SE" dirty="0" err="1"/>
              <a:t>women</a:t>
            </a:r>
            <a:r>
              <a:rPr lang="sv-SE" dirty="0"/>
              <a:t> -53% men</a:t>
            </a:r>
          </a:p>
          <a:p>
            <a:r>
              <a:rPr lang="sv-SE" dirty="0"/>
              <a:t>972 Art </a:t>
            </a:r>
            <a:r>
              <a:rPr lang="sv-SE" dirty="0" err="1"/>
              <a:t>degrees</a:t>
            </a:r>
            <a:r>
              <a:rPr lang="sv-SE" dirty="0"/>
              <a:t> 59% </a:t>
            </a:r>
            <a:r>
              <a:rPr lang="sv-SE" dirty="0" err="1"/>
              <a:t>women</a:t>
            </a:r>
            <a:r>
              <a:rPr lang="sv-SE" dirty="0"/>
              <a:t>  - 41% </a:t>
            </a:r>
            <a:r>
              <a:rPr lang="sv-SE" dirty="0" err="1"/>
              <a:t>me</a:t>
            </a:r>
            <a:endParaRPr lang="sv-SE" dirty="0"/>
          </a:p>
          <a:p>
            <a:r>
              <a:rPr lang="sv-SE" dirty="0"/>
              <a:t>33 014 </a:t>
            </a:r>
            <a:r>
              <a:rPr lang="sv-SE" dirty="0" err="1"/>
              <a:t>Professional</a:t>
            </a:r>
            <a:r>
              <a:rPr lang="sv-SE" dirty="0"/>
              <a:t> </a:t>
            </a:r>
            <a:r>
              <a:rPr lang="sv-SE" dirty="0" err="1"/>
              <a:t>degrees</a:t>
            </a:r>
            <a:r>
              <a:rPr lang="sv-SE" dirty="0"/>
              <a:t> 67% </a:t>
            </a:r>
            <a:r>
              <a:rPr lang="sv-SE" dirty="0" err="1"/>
              <a:t>women</a:t>
            </a:r>
            <a:r>
              <a:rPr lang="sv-SE" dirty="0"/>
              <a:t> – 33% men</a:t>
            </a:r>
          </a:p>
          <a:p>
            <a:r>
              <a:rPr lang="sv-SE" dirty="0"/>
              <a:t>2 835 PhD </a:t>
            </a:r>
            <a:r>
              <a:rPr lang="sv-SE" dirty="0" err="1"/>
              <a:t>degrees</a:t>
            </a:r>
            <a:r>
              <a:rPr lang="sv-SE" dirty="0"/>
              <a:t> 47% </a:t>
            </a:r>
            <a:r>
              <a:rPr lang="sv-SE" dirty="0" err="1"/>
              <a:t>women</a:t>
            </a:r>
            <a:r>
              <a:rPr lang="sv-SE" dirty="0"/>
              <a:t> – 53% men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70606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</a:t>
            </a:r>
            <a:r>
              <a:rPr lang="sv-SE" dirty="0"/>
              <a:t> is a University?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sv-SE" dirty="0"/>
              <a:t>The ”Guild nature of” </a:t>
            </a:r>
            <a:r>
              <a:rPr lang="sv-SE" dirty="0" err="1"/>
              <a:t>mediveal</a:t>
            </a:r>
            <a:r>
              <a:rPr lang="sv-SE" dirty="0"/>
              <a:t> </a:t>
            </a:r>
            <a:r>
              <a:rPr lang="en-GB" dirty="0"/>
              <a:t>European</a:t>
            </a:r>
            <a:r>
              <a:rPr lang="sv-SE" dirty="0"/>
              <a:t> </a:t>
            </a:r>
            <a:r>
              <a:rPr lang="en-GB" dirty="0"/>
              <a:t>universities</a:t>
            </a:r>
            <a:r>
              <a:rPr lang="sv-SE" dirty="0"/>
              <a:t>: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sv-SE" dirty="0"/>
              <a:t>The </a:t>
            </a:r>
            <a:r>
              <a:rPr lang="en-GB" dirty="0"/>
              <a:t>word</a:t>
            </a:r>
            <a:r>
              <a:rPr lang="sv-SE" dirty="0"/>
              <a:t> ”</a:t>
            </a:r>
            <a:r>
              <a:rPr lang="sv-SE" dirty="0" err="1"/>
              <a:t>university</a:t>
            </a:r>
            <a:r>
              <a:rPr lang="sv-SE" dirty="0"/>
              <a:t>” ”</a:t>
            </a:r>
            <a:r>
              <a:rPr lang="sv-SE" dirty="0" err="1"/>
              <a:t>universitas</a:t>
            </a:r>
            <a:r>
              <a:rPr lang="sv-SE" dirty="0"/>
              <a:t>” in </a:t>
            </a:r>
            <a:r>
              <a:rPr lang="sv-SE" dirty="0" err="1"/>
              <a:t>mediveal</a:t>
            </a:r>
            <a:r>
              <a:rPr lang="sv-SE" dirty="0"/>
              <a:t> latin </a:t>
            </a:r>
            <a:r>
              <a:rPr lang="sv-SE" dirty="0" err="1"/>
              <a:t>means</a:t>
            </a:r>
            <a:r>
              <a:rPr lang="sv-SE" dirty="0"/>
              <a:t> ”</a:t>
            </a:r>
            <a:r>
              <a:rPr lang="sv-SE" dirty="0" err="1"/>
              <a:t>guild</a:t>
            </a:r>
            <a:r>
              <a:rPr lang="sv-SE" dirty="0"/>
              <a:t>” and a </a:t>
            </a:r>
            <a:r>
              <a:rPr lang="sv-SE" dirty="0" err="1"/>
              <a:t>correct</a:t>
            </a:r>
            <a:r>
              <a:rPr lang="sv-SE" dirty="0"/>
              <a:t> </a:t>
            </a:r>
            <a:r>
              <a:rPr lang="sv-SE" dirty="0" err="1"/>
              <a:t>translation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”</a:t>
            </a:r>
            <a:r>
              <a:rPr lang="sv-SE" dirty="0" err="1"/>
              <a:t>universitas</a:t>
            </a:r>
            <a:r>
              <a:rPr lang="sv-SE" dirty="0"/>
              <a:t> </a:t>
            </a:r>
            <a:r>
              <a:rPr lang="sv-SE" dirty="0" err="1"/>
              <a:t>magistrorum</a:t>
            </a:r>
            <a:r>
              <a:rPr lang="sv-SE" dirty="0"/>
              <a:t> et </a:t>
            </a:r>
            <a:r>
              <a:rPr lang="sv-SE" dirty="0" err="1"/>
              <a:t>scolarium</a:t>
            </a:r>
            <a:r>
              <a:rPr lang="sv-SE" dirty="0"/>
              <a:t>” is the ”</a:t>
            </a:r>
            <a:r>
              <a:rPr lang="sv-SE" dirty="0" err="1"/>
              <a:t>guild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teachers</a:t>
            </a:r>
            <a:r>
              <a:rPr lang="sv-SE" dirty="0"/>
              <a:t> and students”. 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sv-SE" dirty="0" err="1"/>
              <a:t>Early</a:t>
            </a:r>
            <a:r>
              <a:rPr lang="sv-SE" dirty="0"/>
              <a:t> </a:t>
            </a:r>
            <a:r>
              <a:rPr lang="sv-SE" dirty="0" err="1"/>
              <a:t>universities</a:t>
            </a:r>
            <a:r>
              <a:rPr lang="sv-SE" dirty="0"/>
              <a:t> </a:t>
            </a:r>
            <a:r>
              <a:rPr lang="sv-SE" dirty="0" err="1"/>
              <a:t>up</a:t>
            </a:r>
            <a:r>
              <a:rPr lang="sv-SE" dirty="0"/>
              <a:t> to 1800 </a:t>
            </a:r>
            <a:r>
              <a:rPr lang="sv-SE" dirty="0" err="1"/>
              <a:t>were</a:t>
            </a:r>
            <a:r>
              <a:rPr lang="sv-SE" dirty="0"/>
              <a:t>  </a:t>
            </a:r>
            <a:r>
              <a:rPr lang="sv-SE" dirty="0" err="1"/>
              <a:t>education</a:t>
            </a:r>
            <a:r>
              <a:rPr lang="sv-SE" dirty="0"/>
              <a:t> institutions.</a:t>
            </a:r>
          </a:p>
          <a:p>
            <a:pPr marL="0" indent="0">
              <a:buNone/>
              <a:defRPr/>
            </a:pPr>
            <a:r>
              <a:rPr lang="sv-SE" dirty="0"/>
              <a:t>Research is </a:t>
            </a:r>
            <a:r>
              <a:rPr lang="sv-SE" dirty="0" err="1"/>
              <a:t>introduced</a:t>
            </a:r>
            <a:r>
              <a:rPr lang="sv-SE" dirty="0"/>
              <a:t> </a:t>
            </a:r>
            <a:r>
              <a:rPr lang="sv-SE" dirty="0" err="1"/>
              <a:t>relatively</a:t>
            </a:r>
            <a:r>
              <a:rPr lang="sv-SE" dirty="0"/>
              <a:t> late in the </a:t>
            </a:r>
            <a:r>
              <a:rPr lang="sv-SE" dirty="0" err="1"/>
              <a:t>university</a:t>
            </a:r>
            <a:r>
              <a:rPr lang="sv-SE" dirty="0"/>
              <a:t> system.</a:t>
            </a:r>
          </a:p>
          <a:p>
            <a:pPr marL="0" indent="0" fontAlgn="auto">
              <a:spcAft>
                <a:spcPts val="0"/>
              </a:spcAft>
              <a:buNone/>
              <a:defRPr/>
            </a:pPr>
            <a:endParaRPr lang="sv-SE" dirty="0"/>
          </a:p>
          <a:p>
            <a:pPr>
              <a:defRPr/>
            </a:pPr>
            <a:r>
              <a:rPr lang="sv-SE" dirty="0"/>
              <a:t>Is the 200 </a:t>
            </a:r>
            <a:r>
              <a:rPr lang="sv-SE" dirty="0" err="1"/>
              <a:t>year</a:t>
            </a:r>
            <a:r>
              <a:rPr lang="sv-SE" dirty="0"/>
              <a:t> ”Berlin </a:t>
            </a:r>
            <a:r>
              <a:rPr lang="sv-SE" dirty="0" err="1"/>
              <a:t>contract</a:t>
            </a:r>
            <a:r>
              <a:rPr lang="sv-SE" dirty="0"/>
              <a:t>”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freedom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speech</a:t>
            </a:r>
            <a:r>
              <a:rPr lang="sv-SE" dirty="0"/>
              <a:t>, </a:t>
            </a:r>
            <a:r>
              <a:rPr lang="sv-SE" dirty="0" err="1"/>
              <a:t>teaching</a:t>
            </a:r>
            <a:r>
              <a:rPr lang="sv-SE" dirty="0"/>
              <a:t> and research is it </a:t>
            </a:r>
            <a:r>
              <a:rPr lang="sv-SE" dirty="0" err="1"/>
              <a:t>thereatend</a:t>
            </a:r>
            <a:r>
              <a:rPr lang="sv-SE" dirty="0"/>
              <a:t> by the </a:t>
            </a:r>
            <a:r>
              <a:rPr lang="sv-SE" dirty="0" err="1"/>
              <a:t>moves</a:t>
            </a:r>
            <a:r>
              <a:rPr lang="sv-SE" dirty="0"/>
              <a:t> </a:t>
            </a:r>
            <a:r>
              <a:rPr lang="sv-SE" dirty="0" err="1"/>
              <a:t>toward</a:t>
            </a:r>
            <a:r>
              <a:rPr lang="sv-SE" dirty="0"/>
              <a:t> </a:t>
            </a:r>
            <a:r>
              <a:rPr lang="sv-SE" dirty="0" err="1"/>
              <a:t>more</a:t>
            </a:r>
            <a:r>
              <a:rPr lang="sv-SE" dirty="0"/>
              <a:t> </a:t>
            </a:r>
            <a:r>
              <a:rPr lang="sv-SE" dirty="0" err="1"/>
              <a:t>autonomy</a:t>
            </a:r>
            <a:r>
              <a:rPr lang="sv-SE" dirty="0"/>
              <a:t>? 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151857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Governance</a:t>
            </a:r>
            <a:r>
              <a:rPr lang="sv-SE" dirty="0"/>
              <a:t> </a:t>
            </a:r>
            <a:r>
              <a:rPr lang="sv-SE" dirty="0" err="1"/>
              <a:t>state</a:t>
            </a:r>
            <a:r>
              <a:rPr lang="sv-SE" dirty="0"/>
              <a:t> institutions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sv-SE" dirty="0" err="1"/>
              <a:t>Higher</a:t>
            </a:r>
            <a:r>
              <a:rPr lang="sv-SE" altLang="sv-SE" dirty="0"/>
              <a:t> </a:t>
            </a:r>
            <a:r>
              <a:rPr lang="en-GB" altLang="sv-SE" dirty="0"/>
              <a:t>Education</a:t>
            </a:r>
            <a:r>
              <a:rPr lang="sv-SE" altLang="sv-SE" dirty="0"/>
              <a:t> </a:t>
            </a:r>
            <a:r>
              <a:rPr lang="sv-SE" altLang="sv-SE" dirty="0" err="1"/>
              <a:t>Act</a:t>
            </a:r>
            <a:r>
              <a:rPr lang="sv-SE" altLang="sv-SE" dirty="0"/>
              <a:t> (</a:t>
            </a:r>
            <a:r>
              <a:rPr lang="sv-SE" altLang="sv-SE" dirty="0" err="1"/>
              <a:t>decided</a:t>
            </a:r>
            <a:r>
              <a:rPr lang="sv-SE" altLang="sv-SE" dirty="0"/>
              <a:t> by the </a:t>
            </a:r>
            <a:r>
              <a:rPr lang="sv-SE" altLang="sv-SE" dirty="0" err="1"/>
              <a:t>parliamnet</a:t>
            </a:r>
            <a:r>
              <a:rPr lang="sv-SE" altLang="sv-SE" dirty="0"/>
              <a:t>)</a:t>
            </a:r>
          </a:p>
          <a:p>
            <a:endParaRPr lang="sv-SE" altLang="sv-SE" dirty="0"/>
          </a:p>
          <a:p>
            <a:r>
              <a:rPr lang="sv-SE" altLang="sv-SE" dirty="0" err="1"/>
              <a:t>Higher</a:t>
            </a:r>
            <a:r>
              <a:rPr lang="sv-SE" altLang="sv-SE" dirty="0"/>
              <a:t> </a:t>
            </a:r>
            <a:r>
              <a:rPr lang="sv-SE" altLang="sv-SE" dirty="0" err="1"/>
              <a:t>Education</a:t>
            </a:r>
            <a:r>
              <a:rPr lang="sv-SE" altLang="sv-SE" dirty="0"/>
              <a:t> </a:t>
            </a:r>
            <a:r>
              <a:rPr lang="sv-SE" altLang="sv-SE" dirty="0" err="1"/>
              <a:t>Ordinance</a:t>
            </a:r>
            <a:r>
              <a:rPr lang="sv-SE" altLang="sv-SE" dirty="0"/>
              <a:t> (</a:t>
            </a:r>
            <a:r>
              <a:rPr lang="sv-SE" altLang="sv-SE" dirty="0" err="1"/>
              <a:t>decideed</a:t>
            </a:r>
            <a:r>
              <a:rPr lang="sv-SE" altLang="sv-SE" dirty="0"/>
              <a:t> by the </a:t>
            </a:r>
            <a:r>
              <a:rPr lang="sv-SE" altLang="sv-SE" dirty="0" err="1"/>
              <a:t>government</a:t>
            </a:r>
            <a:r>
              <a:rPr lang="sv-SE" altLang="sv-SE" dirty="0"/>
              <a:t>)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85717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Funding</a:t>
            </a:r>
            <a:r>
              <a:rPr lang="sv-SE" dirty="0"/>
              <a:t> – </a:t>
            </a:r>
            <a:r>
              <a:rPr lang="sv-SE" dirty="0" err="1"/>
              <a:t>state</a:t>
            </a:r>
            <a:r>
              <a:rPr lang="sv-SE" dirty="0"/>
              <a:t> institutions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sv-SE" b="1" dirty="0"/>
              <a:t>It is the </a:t>
            </a:r>
            <a:r>
              <a:rPr lang="sv-SE" altLang="sv-SE" b="1" dirty="0" err="1"/>
              <a:t>parliament</a:t>
            </a:r>
            <a:r>
              <a:rPr lang="sv-SE" altLang="sv-SE" b="1" dirty="0"/>
              <a:t>, </a:t>
            </a:r>
            <a:r>
              <a:rPr lang="sv-SE" altLang="sv-SE" b="1" dirty="0" err="1"/>
              <a:t>after</a:t>
            </a:r>
            <a:r>
              <a:rPr lang="sv-SE" altLang="sv-SE" b="1" dirty="0"/>
              <a:t> </a:t>
            </a:r>
            <a:r>
              <a:rPr lang="sv-SE" altLang="sv-SE" b="1" dirty="0" err="1"/>
              <a:t>proposal</a:t>
            </a:r>
            <a:r>
              <a:rPr lang="sv-SE" altLang="sv-SE" b="1" dirty="0"/>
              <a:t> from the </a:t>
            </a:r>
            <a:r>
              <a:rPr lang="sv-SE" altLang="sv-SE" b="1" dirty="0" err="1"/>
              <a:t>government</a:t>
            </a:r>
            <a:r>
              <a:rPr lang="sv-SE" altLang="sv-SE" b="1" dirty="0"/>
              <a:t> (MOE), </a:t>
            </a:r>
            <a:r>
              <a:rPr lang="sv-SE" altLang="sv-SE" b="1" dirty="0" err="1"/>
              <a:t>who</a:t>
            </a:r>
            <a:r>
              <a:rPr lang="sv-SE" altLang="sv-SE" b="1" dirty="0"/>
              <a:t> </a:t>
            </a:r>
            <a:r>
              <a:rPr lang="sv-SE" altLang="sv-SE" b="1" dirty="0" err="1"/>
              <a:t>decides</a:t>
            </a:r>
            <a:r>
              <a:rPr lang="sv-SE" altLang="sv-SE" b="1" dirty="0"/>
              <a:t> </a:t>
            </a:r>
            <a:r>
              <a:rPr lang="sv-SE" altLang="sv-SE" b="1" dirty="0" err="1"/>
              <a:t>about</a:t>
            </a:r>
            <a:r>
              <a:rPr lang="sv-SE" altLang="sv-SE" b="1" dirty="0"/>
              <a:t> the budget </a:t>
            </a:r>
            <a:r>
              <a:rPr lang="sv-SE" altLang="sv-SE" b="1" dirty="0" err="1"/>
              <a:t>to</a:t>
            </a:r>
            <a:r>
              <a:rPr lang="sv-SE" altLang="sv-SE" b="1" dirty="0"/>
              <a:t> the institutions.</a:t>
            </a:r>
          </a:p>
          <a:p>
            <a:r>
              <a:rPr lang="sv-SE" altLang="sv-SE" b="1" dirty="0"/>
              <a:t>Student </a:t>
            </a:r>
            <a:r>
              <a:rPr lang="sv-SE" altLang="sv-SE" b="1" dirty="0" err="1"/>
              <a:t>numbers</a:t>
            </a:r>
            <a:r>
              <a:rPr lang="sv-SE" altLang="sv-SE" b="1" dirty="0"/>
              <a:t> and </a:t>
            </a:r>
            <a:r>
              <a:rPr lang="sv-SE" altLang="sv-SE" b="1" dirty="0" err="1"/>
              <a:t>performance</a:t>
            </a:r>
            <a:r>
              <a:rPr lang="sv-SE" altLang="sv-SE" b="1" dirty="0"/>
              <a:t> </a:t>
            </a:r>
            <a:r>
              <a:rPr lang="sv-SE" altLang="sv-SE" b="1" dirty="0" err="1"/>
              <a:t>determine</a:t>
            </a:r>
            <a:r>
              <a:rPr lang="sv-SE" altLang="sv-SE" b="1" dirty="0"/>
              <a:t> </a:t>
            </a:r>
            <a:r>
              <a:rPr lang="sv-SE" altLang="sv-SE" b="1" dirty="0" err="1"/>
              <a:t>funding</a:t>
            </a:r>
            <a:r>
              <a:rPr lang="sv-SE" altLang="sv-SE" b="1" dirty="0"/>
              <a:t> for </a:t>
            </a:r>
            <a:r>
              <a:rPr lang="sv-SE" altLang="sv-SE" b="1" dirty="0" err="1"/>
              <a:t>undergraduate</a:t>
            </a:r>
            <a:r>
              <a:rPr lang="sv-SE" altLang="sv-SE" b="1" dirty="0"/>
              <a:t> </a:t>
            </a:r>
            <a:r>
              <a:rPr lang="sv-SE" altLang="sv-SE" b="1" dirty="0" err="1"/>
              <a:t>teaching</a:t>
            </a:r>
            <a:r>
              <a:rPr lang="sv-SE" altLang="sv-SE" b="1" dirty="0"/>
              <a:t>. The </a:t>
            </a:r>
            <a:r>
              <a:rPr lang="sv-SE" altLang="sv-SE" b="1" dirty="0" err="1"/>
              <a:t>oucomes</a:t>
            </a:r>
            <a:r>
              <a:rPr lang="sv-SE" altLang="sv-SE" b="1" dirty="0"/>
              <a:t> </a:t>
            </a:r>
            <a:r>
              <a:rPr lang="sv-SE" altLang="sv-SE" b="1" dirty="0" err="1"/>
              <a:t>of</a:t>
            </a:r>
            <a:r>
              <a:rPr lang="sv-SE" altLang="sv-SE" b="1" dirty="0"/>
              <a:t> </a:t>
            </a:r>
            <a:r>
              <a:rPr lang="sv-SE" altLang="sv-SE" b="1" dirty="0" err="1"/>
              <a:t>quality</a:t>
            </a:r>
            <a:r>
              <a:rPr lang="sv-SE" altLang="sv-SE" b="1" dirty="0"/>
              <a:t> </a:t>
            </a:r>
            <a:r>
              <a:rPr lang="sv-SE" altLang="sv-SE" b="1" dirty="0" err="1"/>
              <a:t>evaluations</a:t>
            </a:r>
            <a:r>
              <a:rPr lang="sv-SE" altLang="sv-SE" b="1" dirty="0"/>
              <a:t> </a:t>
            </a:r>
            <a:r>
              <a:rPr lang="sv-SE" altLang="sv-SE" b="1" dirty="0" err="1"/>
              <a:t>are</a:t>
            </a:r>
            <a:r>
              <a:rPr lang="sv-SE" altLang="sv-SE" b="1" dirty="0"/>
              <a:t> </a:t>
            </a:r>
            <a:r>
              <a:rPr lang="sv-SE" altLang="sv-SE" b="1" dirty="0" err="1"/>
              <a:t>also</a:t>
            </a:r>
            <a:r>
              <a:rPr lang="sv-SE" altLang="sv-SE" b="1" dirty="0"/>
              <a:t> an </a:t>
            </a:r>
            <a:r>
              <a:rPr lang="sv-SE" altLang="sv-SE" b="1" dirty="0" err="1"/>
              <a:t>important</a:t>
            </a:r>
            <a:r>
              <a:rPr lang="sv-SE" altLang="sv-SE" b="1" dirty="0"/>
              <a:t> </a:t>
            </a:r>
            <a:r>
              <a:rPr lang="sv-SE" altLang="sv-SE" b="1" dirty="0" err="1"/>
              <a:t>factor</a:t>
            </a:r>
            <a:r>
              <a:rPr lang="sv-SE" altLang="sv-SE" b="1" dirty="0"/>
              <a:t>.</a:t>
            </a:r>
          </a:p>
          <a:p>
            <a:r>
              <a:rPr lang="sv-SE" altLang="sv-SE" b="1" dirty="0"/>
              <a:t>Fundin </a:t>
            </a:r>
            <a:r>
              <a:rPr lang="sv-SE" altLang="sv-SE" b="1" dirty="0" err="1"/>
              <a:t>postgraduate</a:t>
            </a:r>
            <a:r>
              <a:rPr lang="sv-SE" altLang="sv-SE" b="1" dirty="0"/>
              <a:t> programmes and research </a:t>
            </a:r>
            <a:r>
              <a:rPr lang="sv-SE" altLang="sv-SE" b="1" dirty="0" err="1"/>
              <a:t>performanceindicators</a:t>
            </a:r>
            <a:r>
              <a:rPr lang="sv-SE" altLang="sv-SE" b="1" dirty="0"/>
              <a:t>: </a:t>
            </a:r>
            <a:r>
              <a:rPr lang="sv-SE" altLang="sv-SE" b="1" dirty="0" err="1"/>
              <a:t>publications</a:t>
            </a:r>
            <a:r>
              <a:rPr lang="sv-SE" altLang="sv-SE" b="1" dirty="0"/>
              <a:t>, </a:t>
            </a:r>
            <a:r>
              <a:rPr lang="sv-SE" altLang="sv-SE" b="1" dirty="0" err="1"/>
              <a:t>external</a:t>
            </a:r>
            <a:r>
              <a:rPr lang="sv-SE" altLang="sv-SE" b="1" dirty="0"/>
              <a:t> </a:t>
            </a:r>
            <a:r>
              <a:rPr lang="sv-SE" altLang="sv-SE" b="1" dirty="0" err="1"/>
              <a:t>funding</a:t>
            </a:r>
            <a:r>
              <a:rPr lang="sv-SE" altLang="sv-SE" b="1" dirty="0"/>
              <a:t>.</a:t>
            </a:r>
          </a:p>
          <a:p>
            <a:pPr marL="0" indent="0">
              <a:buNone/>
            </a:pPr>
            <a:r>
              <a:rPr lang="sv-SE" altLang="sv-SE" b="1" dirty="0"/>
              <a:t> </a:t>
            </a:r>
          </a:p>
          <a:p>
            <a:endParaRPr lang="sv-SE" altLang="sv-SE" b="1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64322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Governance</a:t>
            </a:r>
            <a:r>
              <a:rPr lang="sv-SE" dirty="0"/>
              <a:t> – </a:t>
            </a:r>
            <a:r>
              <a:rPr lang="sv-SE" dirty="0" err="1"/>
              <a:t>governing</a:t>
            </a:r>
            <a:r>
              <a:rPr lang="sv-SE" dirty="0"/>
              <a:t> </a:t>
            </a:r>
            <a:r>
              <a:rPr lang="sv-SE"/>
              <a:t>body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sv-SE" dirty="0"/>
              <a:t>All institutions must </a:t>
            </a:r>
            <a:r>
              <a:rPr lang="sv-SE" altLang="sv-SE" dirty="0" err="1"/>
              <a:t>have</a:t>
            </a:r>
            <a:r>
              <a:rPr lang="sv-SE" altLang="sv-SE" dirty="0"/>
              <a:t> a </a:t>
            </a:r>
            <a:r>
              <a:rPr lang="sv-SE" altLang="sv-SE" dirty="0" err="1"/>
              <a:t>governing</a:t>
            </a:r>
            <a:r>
              <a:rPr lang="sv-SE" altLang="sv-SE" dirty="0"/>
              <a:t> board </a:t>
            </a:r>
            <a:r>
              <a:rPr lang="sv-SE" altLang="sv-SE" dirty="0" err="1"/>
              <a:t>of</a:t>
            </a:r>
            <a:r>
              <a:rPr lang="sv-SE" altLang="sv-SE" dirty="0"/>
              <a:t> 15 persons:</a:t>
            </a:r>
          </a:p>
          <a:p>
            <a:pPr>
              <a:buNone/>
            </a:pPr>
            <a:r>
              <a:rPr lang="sv-SE" altLang="sv-SE" dirty="0"/>
              <a:t>8 </a:t>
            </a:r>
            <a:r>
              <a:rPr lang="sv-SE" altLang="sv-SE" dirty="0" err="1"/>
              <a:t>members</a:t>
            </a:r>
            <a:r>
              <a:rPr lang="sv-SE" altLang="sv-SE" dirty="0"/>
              <a:t> </a:t>
            </a:r>
            <a:r>
              <a:rPr lang="sv-SE" altLang="sv-SE" dirty="0" err="1"/>
              <a:t>appointed</a:t>
            </a:r>
            <a:r>
              <a:rPr lang="sv-SE" altLang="sv-SE" dirty="0"/>
              <a:t> by the </a:t>
            </a:r>
            <a:r>
              <a:rPr lang="sv-SE" altLang="sv-SE" dirty="0" err="1"/>
              <a:t>government</a:t>
            </a:r>
            <a:r>
              <a:rPr lang="sv-SE" altLang="sv-SE" dirty="0"/>
              <a:t> </a:t>
            </a:r>
            <a:r>
              <a:rPr lang="sv-SE" altLang="sv-SE" dirty="0" err="1"/>
              <a:t>after</a:t>
            </a:r>
            <a:r>
              <a:rPr lang="sv-SE" altLang="sv-SE" dirty="0"/>
              <a:t> suggestion form the HEI (rector)</a:t>
            </a:r>
          </a:p>
          <a:p>
            <a:pPr>
              <a:buNone/>
            </a:pPr>
            <a:r>
              <a:rPr lang="sv-SE" altLang="sv-SE" dirty="0"/>
              <a:t>3 representatives </a:t>
            </a:r>
            <a:r>
              <a:rPr lang="sv-SE" altLang="sv-SE" dirty="0" err="1"/>
              <a:t>of</a:t>
            </a:r>
            <a:r>
              <a:rPr lang="sv-SE" altLang="sv-SE" dirty="0"/>
              <a:t> the </a:t>
            </a:r>
            <a:r>
              <a:rPr lang="sv-SE" altLang="sv-SE" dirty="0" err="1"/>
              <a:t>academic</a:t>
            </a:r>
            <a:r>
              <a:rPr lang="sv-SE" altLang="sv-SE" dirty="0"/>
              <a:t> </a:t>
            </a:r>
            <a:r>
              <a:rPr lang="sv-SE" altLang="sv-SE" dirty="0" err="1"/>
              <a:t>staff</a:t>
            </a:r>
            <a:endParaRPr lang="sv-SE" altLang="sv-SE" dirty="0"/>
          </a:p>
          <a:p>
            <a:pPr>
              <a:buNone/>
            </a:pPr>
            <a:r>
              <a:rPr lang="sv-SE" altLang="sv-SE" dirty="0"/>
              <a:t>3 representatives </a:t>
            </a:r>
            <a:r>
              <a:rPr lang="sv-SE" altLang="sv-SE" dirty="0" err="1"/>
              <a:t>of</a:t>
            </a:r>
            <a:r>
              <a:rPr lang="sv-SE" altLang="sv-SE" dirty="0"/>
              <a:t> the students and</a:t>
            </a:r>
          </a:p>
          <a:p>
            <a:pPr>
              <a:buNone/>
            </a:pPr>
            <a:r>
              <a:rPr lang="sv-SE" altLang="sv-SE" dirty="0"/>
              <a:t>The rector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2756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sz="3200" dirty="0"/>
              <a:t>The </a:t>
            </a:r>
            <a:r>
              <a:rPr lang="sv-SE" sz="3200" dirty="0" err="1"/>
              <a:t>governing</a:t>
            </a:r>
            <a:r>
              <a:rPr lang="sv-SE" sz="3200" dirty="0"/>
              <a:t> board </a:t>
            </a:r>
            <a:r>
              <a:rPr lang="sv-SE" sz="3200" dirty="0" err="1"/>
              <a:t>decides</a:t>
            </a:r>
            <a:r>
              <a:rPr lang="sv-SE" sz="3200" dirty="0"/>
              <a:t> </a:t>
            </a:r>
            <a:r>
              <a:rPr lang="sv-SE" sz="3200" dirty="0" err="1"/>
              <a:t>about</a:t>
            </a:r>
            <a:r>
              <a:rPr lang="sv-SE" sz="3200" dirty="0"/>
              <a:t>:</a:t>
            </a:r>
          </a:p>
          <a:p>
            <a:r>
              <a:rPr lang="sv-SE" sz="3200" dirty="0"/>
              <a:t>The over all budget </a:t>
            </a:r>
            <a:r>
              <a:rPr lang="sv-SE" sz="3200" dirty="0" err="1"/>
              <a:t>of</a:t>
            </a:r>
            <a:r>
              <a:rPr lang="sv-SE" sz="3200" dirty="0"/>
              <a:t> the institution</a:t>
            </a:r>
          </a:p>
          <a:p>
            <a:r>
              <a:rPr lang="sv-SE" sz="3200" dirty="0"/>
              <a:t>The organisation</a:t>
            </a:r>
          </a:p>
          <a:p>
            <a:r>
              <a:rPr lang="sv-SE" sz="3200" dirty="0"/>
              <a:t>Budget </a:t>
            </a:r>
            <a:r>
              <a:rPr lang="sv-SE" sz="3200" dirty="0" err="1"/>
              <a:t>proposals</a:t>
            </a:r>
            <a:r>
              <a:rPr lang="sv-SE" sz="3200" dirty="0"/>
              <a:t> to the </a:t>
            </a:r>
            <a:r>
              <a:rPr lang="sv-SE" sz="3200" dirty="0" err="1"/>
              <a:t>government</a:t>
            </a:r>
            <a:endParaRPr lang="sv-SE" sz="3200" dirty="0"/>
          </a:p>
          <a:p>
            <a:r>
              <a:rPr lang="sv-SE" sz="3200" dirty="0"/>
              <a:t>The </a:t>
            </a:r>
            <a:r>
              <a:rPr lang="sv-SE" sz="3200" dirty="0" err="1"/>
              <a:t>annual</a:t>
            </a:r>
            <a:r>
              <a:rPr lang="sv-SE" sz="3200" dirty="0"/>
              <a:t> </a:t>
            </a:r>
            <a:r>
              <a:rPr lang="sv-SE" sz="3200" dirty="0" err="1"/>
              <a:t>report</a:t>
            </a:r>
            <a:r>
              <a:rPr lang="sv-SE" sz="3200" dirty="0"/>
              <a:t> and</a:t>
            </a:r>
          </a:p>
          <a:p>
            <a:r>
              <a:rPr lang="sv-SE" sz="3200" dirty="0" err="1"/>
              <a:t>Proposal</a:t>
            </a:r>
            <a:r>
              <a:rPr lang="sv-SE" sz="3200" dirty="0"/>
              <a:t> for the position as rector</a:t>
            </a:r>
          </a:p>
          <a:p>
            <a:pPr marL="0" indent="0">
              <a:buNone/>
            </a:pPr>
            <a:r>
              <a:rPr lang="sv-SE" sz="3200" dirty="0"/>
              <a:t>The board has no </a:t>
            </a:r>
            <a:r>
              <a:rPr lang="sv-SE" sz="3200" dirty="0" err="1"/>
              <a:t>influence</a:t>
            </a:r>
            <a:r>
              <a:rPr lang="sv-SE" sz="3200" dirty="0"/>
              <a:t> in </a:t>
            </a:r>
            <a:r>
              <a:rPr lang="sv-SE" sz="3200" dirty="0" err="1"/>
              <a:t>academic</a:t>
            </a:r>
            <a:r>
              <a:rPr lang="sv-SE" sz="3200" dirty="0"/>
              <a:t> </a:t>
            </a:r>
            <a:r>
              <a:rPr lang="sv-SE" sz="3200" dirty="0" err="1"/>
              <a:t>matters</a:t>
            </a:r>
            <a:endParaRPr lang="sv-SE" sz="3200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65751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Governance</a:t>
            </a:r>
            <a:r>
              <a:rPr lang="sv-SE" dirty="0"/>
              <a:t> ”semi – private” institutions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sv-SE" dirty="0"/>
              <a:t>No </a:t>
            </a:r>
            <a:r>
              <a:rPr lang="sv-SE" altLang="sv-SE" dirty="0" err="1"/>
              <a:t>regulations</a:t>
            </a:r>
            <a:r>
              <a:rPr lang="sv-SE" altLang="sv-SE" dirty="0"/>
              <a:t> from the </a:t>
            </a:r>
            <a:r>
              <a:rPr lang="sv-SE" altLang="sv-SE" dirty="0" err="1"/>
              <a:t>state</a:t>
            </a:r>
            <a:r>
              <a:rPr lang="sv-SE" altLang="sv-SE" dirty="0"/>
              <a:t> </a:t>
            </a:r>
            <a:r>
              <a:rPr lang="sv-SE" altLang="sv-SE" dirty="0" err="1"/>
              <a:t>except</a:t>
            </a:r>
            <a:r>
              <a:rPr lang="sv-SE" altLang="sv-SE" dirty="0"/>
              <a:t> for </a:t>
            </a:r>
            <a:r>
              <a:rPr lang="sv-SE" altLang="sv-SE" dirty="0" err="1"/>
              <a:t>admission</a:t>
            </a:r>
            <a:r>
              <a:rPr lang="sv-SE" altLang="sv-SE" dirty="0"/>
              <a:t> </a:t>
            </a:r>
            <a:r>
              <a:rPr lang="sv-SE" altLang="sv-SE" dirty="0" err="1"/>
              <a:t>rules</a:t>
            </a:r>
            <a:r>
              <a:rPr lang="sv-SE" altLang="sv-SE" dirty="0"/>
              <a:t>.</a:t>
            </a:r>
          </a:p>
          <a:p>
            <a:r>
              <a:rPr lang="sv-SE" altLang="sv-SE" dirty="0" err="1"/>
              <a:t>Annual</a:t>
            </a:r>
            <a:r>
              <a:rPr lang="sv-SE" altLang="sv-SE" dirty="0"/>
              <a:t> </a:t>
            </a:r>
            <a:r>
              <a:rPr lang="sv-SE" altLang="sv-SE" dirty="0" err="1"/>
              <a:t>contract</a:t>
            </a:r>
            <a:r>
              <a:rPr lang="sv-SE" altLang="sv-SE" dirty="0"/>
              <a:t> </a:t>
            </a:r>
            <a:r>
              <a:rPr lang="sv-SE" altLang="sv-SE" dirty="0" err="1"/>
              <a:t>with</a:t>
            </a:r>
            <a:r>
              <a:rPr lang="sv-SE" altLang="sv-SE" dirty="0"/>
              <a:t> the </a:t>
            </a:r>
            <a:r>
              <a:rPr lang="sv-SE" altLang="sv-SE" dirty="0" err="1"/>
              <a:t>state</a:t>
            </a:r>
            <a:r>
              <a:rPr lang="sv-SE" altLang="sv-SE" dirty="0"/>
              <a:t> </a:t>
            </a:r>
            <a:r>
              <a:rPr lang="sv-SE" altLang="sv-SE" dirty="0" err="1"/>
              <a:t>about</a:t>
            </a:r>
            <a:r>
              <a:rPr lang="sv-SE" altLang="sv-SE" dirty="0"/>
              <a:t> </a:t>
            </a:r>
            <a:r>
              <a:rPr lang="sv-SE" altLang="sv-SE" dirty="0" err="1"/>
              <a:t>their</a:t>
            </a:r>
            <a:r>
              <a:rPr lang="sv-SE" altLang="sv-SE" dirty="0"/>
              <a:t> </a:t>
            </a:r>
            <a:r>
              <a:rPr lang="sv-SE" altLang="sv-SE" dirty="0" err="1"/>
              <a:t>education</a:t>
            </a:r>
            <a:r>
              <a:rPr lang="sv-SE" altLang="sv-SE" dirty="0"/>
              <a:t> (</a:t>
            </a:r>
            <a:r>
              <a:rPr lang="sv-SE" altLang="sv-SE" dirty="0" err="1"/>
              <a:t>according</a:t>
            </a:r>
            <a:r>
              <a:rPr lang="sv-SE" altLang="sv-SE" dirty="0"/>
              <a:t> </a:t>
            </a:r>
            <a:r>
              <a:rPr lang="sv-SE" altLang="sv-SE" dirty="0" err="1"/>
              <a:t>to</a:t>
            </a:r>
            <a:r>
              <a:rPr lang="sv-SE" altLang="sv-SE" dirty="0"/>
              <a:t> HEO) and the </a:t>
            </a:r>
            <a:r>
              <a:rPr lang="sv-SE" altLang="sv-SE" dirty="0" err="1"/>
              <a:t>reimbursement</a:t>
            </a:r>
            <a:r>
              <a:rPr lang="sv-SE" altLang="sv-SE" dirty="0"/>
              <a:t> for </a:t>
            </a:r>
            <a:r>
              <a:rPr lang="sv-SE" altLang="sv-SE" dirty="0" err="1"/>
              <a:t>their</a:t>
            </a:r>
            <a:r>
              <a:rPr lang="sv-SE" altLang="sv-SE" dirty="0"/>
              <a:t> </a:t>
            </a:r>
            <a:r>
              <a:rPr lang="sv-SE" altLang="sv-SE" dirty="0" err="1"/>
              <a:t>accreditated</a:t>
            </a:r>
            <a:r>
              <a:rPr lang="sv-SE" altLang="sv-SE" dirty="0"/>
              <a:t> </a:t>
            </a:r>
            <a:r>
              <a:rPr lang="sv-SE" altLang="sv-SE" dirty="0" err="1"/>
              <a:t>education</a:t>
            </a:r>
            <a:r>
              <a:rPr lang="sv-SE" altLang="sv-SE" dirty="0"/>
              <a:t>. 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72412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Quality</a:t>
            </a:r>
            <a:r>
              <a:rPr lang="sv-SE" dirty="0"/>
              <a:t> Assurance – </a:t>
            </a:r>
            <a:r>
              <a:rPr lang="sv-SE" dirty="0" err="1"/>
              <a:t>Why</a:t>
            </a:r>
            <a:r>
              <a:rPr lang="sv-SE" dirty="0"/>
              <a:t>?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Increasing</a:t>
            </a:r>
            <a:r>
              <a:rPr lang="sv-SE" dirty="0"/>
              <a:t> </a:t>
            </a:r>
            <a:r>
              <a:rPr lang="sv-SE" dirty="0" err="1"/>
              <a:t>competition</a:t>
            </a:r>
            <a:r>
              <a:rPr lang="sv-SE" dirty="0"/>
              <a:t> </a:t>
            </a:r>
            <a:r>
              <a:rPr lang="sv-SE" dirty="0" err="1"/>
              <a:t>nationally</a:t>
            </a:r>
            <a:r>
              <a:rPr lang="sv-SE" dirty="0"/>
              <a:t> and </a:t>
            </a:r>
            <a:r>
              <a:rPr lang="sv-SE" dirty="0" err="1"/>
              <a:t>internationally</a:t>
            </a:r>
            <a:endParaRPr lang="sv-SE" dirty="0"/>
          </a:p>
          <a:p>
            <a:r>
              <a:rPr lang="sv-SE" dirty="0" err="1"/>
              <a:t>Expectations</a:t>
            </a:r>
            <a:r>
              <a:rPr lang="sv-SE" dirty="0"/>
              <a:t> from </a:t>
            </a:r>
            <a:r>
              <a:rPr lang="sv-SE" dirty="0" err="1"/>
              <a:t>stakeholders</a:t>
            </a:r>
            <a:endParaRPr lang="sv-SE" dirty="0"/>
          </a:p>
          <a:p>
            <a:r>
              <a:rPr lang="sv-SE" dirty="0"/>
              <a:t>The rapid </a:t>
            </a:r>
            <a:r>
              <a:rPr lang="sv-SE" dirty="0" err="1"/>
              <a:t>growth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Higher</a:t>
            </a:r>
            <a:r>
              <a:rPr lang="sv-SE" dirty="0"/>
              <a:t> </a:t>
            </a:r>
            <a:r>
              <a:rPr lang="sv-SE" dirty="0" err="1"/>
              <a:t>Education</a:t>
            </a:r>
            <a:r>
              <a:rPr lang="sv-SE" dirty="0"/>
              <a:t> and investment  in HE </a:t>
            </a:r>
            <a:r>
              <a:rPr lang="sv-SE" dirty="0" err="1"/>
              <a:t>demands</a:t>
            </a:r>
            <a:r>
              <a:rPr lang="sv-SE" dirty="0"/>
              <a:t>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quality</a:t>
            </a:r>
            <a:r>
              <a:rPr lang="sv-SE" dirty="0"/>
              <a:t> must be </a:t>
            </a:r>
            <a:r>
              <a:rPr lang="sv-SE" dirty="0" err="1"/>
              <a:t>shown</a:t>
            </a:r>
            <a:r>
              <a:rPr lang="sv-SE" dirty="0"/>
              <a:t> </a:t>
            </a:r>
          </a:p>
          <a:p>
            <a:r>
              <a:rPr lang="sv-SE" dirty="0"/>
              <a:t>International </a:t>
            </a:r>
            <a:r>
              <a:rPr lang="sv-SE" dirty="0" err="1"/>
              <a:t>mobility</a:t>
            </a:r>
            <a:r>
              <a:rPr lang="sv-SE" dirty="0"/>
              <a:t> and </a:t>
            </a:r>
            <a:r>
              <a:rPr lang="sv-SE" dirty="0" err="1"/>
              <a:t>recognition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degrees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576773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Quality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a </a:t>
            </a:r>
            <a:r>
              <a:rPr lang="sv-SE" dirty="0" err="1"/>
              <a:t>course</a:t>
            </a:r>
            <a:endParaRPr lang="sv-SE" dirty="0"/>
          </a:p>
          <a:p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a </a:t>
            </a:r>
            <a:r>
              <a:rPr lang="sv-SE" dirty="0" err="1"/>
              <a:t>programme</a:t>
            </a:r>
            <a:endParaRPr lang="sv-SE" dirty="0"/>
          </a:p>
          <a:p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a </a:t>
            </a:r>
            <a:r>
              <a:rPr lang="sv-SE" dirty="0" err="1"/>
              <a:t>degree</a:t>
            </a:r>
            <a:endParaRPr lang="sv-SE" dirty="0"/>
          </a:p>
          <a:p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an institution</a:t>
            </a:r>
          </a:p>
          <a:p>
            <a:r>
              <a:rPr lang="sv-SE" sz="2800" dirty="0"/>
              <a:t>HOW CAN YOU PROVE QUALITY?</a:t>
            </a:r>
          </a:p>
          <a:p>
            <a:r>
              <a:rPr lang="sv-SE" sz="2800" dirty="0" err="1"/>
              <a:t>Quality</a:t>
            </a:r>
            <a:r>
              <a:rPr lang="sv-SE" sz="2800" dirty="0"/>
              <a:t> </a:t>
            </a:r>
            <a:r>
              <a:rPr lang="en-US" sz="2800" dirty="0"/>
              <a:t>assurance’ is a generic term in higher education which lends itself to many interpretations: It is not possible to use one definition to cover all circumstances.</a:t>
            </a:r>
            <a:endParaRPr lang="sv-SE" sz="2800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96861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It is </a:t>
            </a:r>
            <a:r>
              <a:rPr lang="sv-SE" dirty="0" err="1"/>
              <a:t>you</a:t>
            </a:r>
            <a:r>
              <a:rPr lang="sv-SE" dirty="0"/>
              <a:t> as a HEI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the </a:t>
            </a:r>
            <a:r>
              <a:rPr lang="sv-SE" dirty="0" err="1"/>
              <a:t>responsibility</a:t>
            </a:r>
            <a:r>
              <a:rPr lang="sv-SE" dirty="0"/>
              <a:t> to </a:t>
            </a:r>
            <a:r>
              <a:rPr lang="sv-SE" dirty="0" err="1"/>
              <a:t>develop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</a:t>
            </a:r>
            <a:r>
              <a:rPr lang="sv-SE" dirty="0" err="1"/>
              <a:t>own</a:t>
            </a:r>
            <a:r>
              <a:rPr lang="sv-SE" dirty="0"/>
              <a:t> </a:t>
            </a:r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assurance</a:t>
            </a:r>
            <a:r>
              <a:rPr lang="sv-SE" dirty="0"/>
              <a:t> system.</a:t>
            </a:r>
          </a:p>
          <a:p>
            <a:r>
              <a:rPr lang="sv-SE" dirty="0"/>
              <a:t>To </a:t>
            </a:r>
            <a:r>
              <a:rPr lang="sv-SE" dirty="0" err="1"/>
              <a:t>prove</a:t>
            </a:r>
            <a:r>
              <a:rPr lang="sv-SE" dirty="0"/>
              <a:t> </a:t>
            </a:r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must show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you</a:t>
            </a:r>
            <a:r>
              <a:rPr lang="sv-SE" dirty="0"/>
              <a:t> </a:t>
            </a:r>
            <a:r>
              <a:rPr lang="sv-SE" dirty="0" err="1"/>
              <a:t>have</a:t>
            </a:r>
            <a:r>
              <a:rPr lang="sv-SE" dirty="0"/>
              <a:t> </a:t>
            </a:r>
            <a:r>
              <a:rPr lang="sv-SE" dirty="0" err="1"/>
              <a:t>developed</a:t>
            </a:r>
            <a:r>
              <a:rPr lang="sv-SE" dirty="0"/>
              <a:t> an </a:t>
            </a:r>
            <a:r>
              <a:rPr lang="sv-SE" dirty="0" err="1"/>
              <a:t>internal</a:t>
            </a:r>
            <a:r>
              <a:rPr lang="sv-SE" dirty="0"/>
              <a:t> </a:t>
            </a:r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assurance</a:t>
            </a:r>
            <a:r>
              <a:rPr lang="sv-SE" dirty="0"/>
              <a:t> process. </a:t>
            </a:r>
          </a:p>
          <a:p>
            <a:r>
              <a:rPr lang="sv-SE" dirty="0" err="1"/>
              <a:t>You</a:t>
            </a:r>
            <a:r>
              <a:rPr lang="sv-SE" dirty="0"/>
              <a:t> must show </a:t>
            </a:r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your</a:t>
            </a:r>
            <a:r>
              <a:rPr lang="sv-SE" dirty="0"/>
              <a:t> institution </a:t>
            </a:r>
            <a:r>
              <a:rPr lang="sv-SE" dirty="0" err="1"/>
              <a:t>contiuning</a:t>
            </a:r>
            <a:r>
              <a:rPr lang="sv-SE" dirty="0"/>
              <a:t> </a:t>
            </a:r>
            <a:r>
              <a:rPr lang="sv-SE" dirty="0" err="1"/>
              <a:t>work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assurance</a:t>
            </a:r>
            <a:r>
              <a:rPr lang="sv-SE" dirty="0"/>
              <a:t> </a:t>
            </a:r>
            <a:r>
              <a:rPr lang="sv-SE" dirty="0" err="1"/>
              <a:t>questions</a:t>
            </a:r>
            <a:r>
              <a:rPr lang="sv-SE" dirty="0"/>
              <a:t> and</a:t>
            </a:r>
          </a:p>
          <a:p>
            <a:r>
              <a:rPr lang="sv-SE" dirty="0" err="1"/>
              <a:t>That</a:t>
            </a:r>
            <a:r>
              <a:rPr lang="sv-SE" dirty="0"/>
              <a:t> </a:t>
            </a:r>
            <a:r>
              <a:rPr lang="sv-SE" dirty="0" err="1"/>
              <a:t>this</a:t>
            </a:r>
            <a:r>
              <a:rPr lang="sv-SE" dirty="0"/>
              <a:t> </a:t>
            </a:r>
            <a:r>
              <a:rPr lang="sv-SE" dirty="0" err="1"/>
              <a:t>work</a:t>
            </a:r>
            <a:r>
              <a:rPr lang="sv-SE" dirty="0"/>
              <a:t> is </a:t>
            </a:r>
            <a:r>
              <a:rPr lang="sv-SE" dirty="0" err="1"/>
              <a:t>developed</a:t>
            </a:r>
            <a:r>
              <a:rPr lang="sv-SE" dirty="0"/>
              <a:t> at all </a:t>
            </a:r>
            <a:r>
              <a:rPr lang="sv-SE" dirty="0" err="1"/>
              <a:t>levels</a:t>
            </a:r>
            <a:r>
              <a:rPr lang="sv-SE" dirty="0"/>
              <a:t> in the institution. 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789723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External</a:t>
            </a:r>
            <a:r>
              <a:rPr lang="sv-SE" dirty="0"/>
              <a:t> </a:t>
            </a:r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asuurance</a:t>
            </a:r>
            <a:endParaRPr lang="sv-SE" dirty="0"/>
          </a:p>
          <a:p>
            <a:r>
              <a:rPr lang="sv-SE" dirty="0" err="1"/>
              <a:t>Carried</a:t>
            </a:r>
            <a:r>
              <a:rPr lang="sv-SE" dirty="0"/>
              <a:t> </a:t>
            </a:r>
            <a:r>
              <a:rPr lang="sv-SE" dirty="0" err="1"/>
              <a:t>out</a:t>
            </a:r>
            <a:r>
              <a:rPr lang="sv-SE" dirty="0"/>
              <a:t> by an </a:t>
            </a:r>
            <a:r>
              <a:rPr lang="sv-SE" dirty="0" err="1"/>
              <a:t>external</a:t>
            </a:r>
            <a:r>
              <a:rPr lang="sv-SE" dirty="0"/>
              <a:t> </a:t>
            </a:r>
            <a:r>
              <a:rPr lang="sv-SE" b="1" i="1" dirty="0"/>
              <a:t>independent</a:t>
            </a:r>
            <a:r>
              <a:rPr lang="sv-SE" dirty="0"/>
              <a:t> </a:t>
            </a:r>
            <a:r>
              <a:rPr lang="sv-SE" dirty="0" err="1"/>
              <a:t>body</a:t>
            </a:r>
            <a:r>
              <a:rPr lang="sv-SE" dirty="0"/>
              <a:t> </a:t>
            </a:r>
          </a:p>
          <a:p>
            <a:r>
              <a:rPr lang="sv-SE" dirty="0" err="1"/>
              <a:t>Diffirent</a:t>
            </a:r>
            <a:r>
              <a:rPr lang="sv-SE" dirty="0"/>
              <a:t> </a:t>
            </a:r>
            <a:r>
              <a:rPr lang="sv-SE" dirty="0" err="1"/>
              <a:t>ways</a:t>
            </a:r>
            <a:r>
              <a:rPr lang="sv-SE" dirty="0"/>
              <a:t> to </a:t>
            </a:r>
            <a:r>
              <a:rPr lang="sv-SE" dirty="0" err="1"/>
              <a:t>organise</a:t>
            </a:r>
            <a:r>
              <a:rPr lang="sv-SE" dirty="0"/>
              <a:t> the </a:t>
            </a:r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assurance</a:t>
            </a:r>
            <a:r>
              <a:rPr lang="sv-SE" dirty="0"/>
              <a:t> </a:t>
            </a:r>
            <a:r>
              <a:rPr lang="sv-SE" dirty="0" err="1"/>
              <a:t>nationally</a:t>
            </a:r>
            <a:r>
              <a:rPr lang="sv-SE" dirty="0"/>
              <a:t>.</a:t>
            </a:r>
          </a:p>
          <a:p>
            <a:pPr marL="0" indent="0">
              <a:buNone/>
            </a:pPr>
            <a:r>
              <a:rPr lang="sv-SE" dirty="0"/>
              <a:t>In Sweden the </a:t>
            </a:r>
            <a:r>
              <a:rPr lang="sv-SE" dirty="0" err="1"/>
              <a:t>government</a:t>
            </a:r>
            <a:r>
              <a:rPr lang="sv-SE" dirty="0"/>
              <a:t> has given the task to the Swedish </a:t>
            </a:r>
            <a:r>
              <a:rPr lang="sv-SE" dirty="0" err="1"/>
              <a:t>Authority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Higher</a:t>
            </a:r>
            <a:r>
              <a:rPr lang="sv-SE" dirty="0"/>
              <a:t> </a:t>
            </a:r>
            <a:r>
              <a:rPr lang="sv-SE" dirty="0" err="1"/>
              <a:t>Education</a:t>
            </a:r>
            <a:r>
              <a:rPr lang="sv-SE" dirty="0"/>
              <a:t>. 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0313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The Swedish </a:t>
            </a:r>
            <a:r>
              <a:rPr lang="sv-SE" dirty="0" err="1"/>
              <a:t>case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Four</a:t>
            </a:r>
            <a:r>
              <a:rPr lang="sv-SE" dirty="0"/>
              <a:t> </a:t>
            </a:r>
            <a:r>
              <a:rPr lang="sv-SE" dirty="0" err="1"/>
              <a:t>pahses</a:t>
            </a:r>
            <a:r>
              <a:rPr lang="sv-SE" dirty="0"/>
              <a:t>/ </a:t>
            </a:r>
            <a:r>
              <a:rPr lang="sv-SE" dirty="0" err="1"/>
              <a:t>cycles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QA.</a:t>
            </a:r>
          </a:p>
          <a:p>
            <a:r>
              <a:rPr lang="sv-SE" dirty="0"/>
              <a:t>QA is focussed on </a:t>
            </a:r>
            <a:r>
              <a:rPr lang="sv-SE" dirty="0" err="1"/>
              <a:t>education</a:t>
            </a:r>
            <a:r>
              <a:rPr lang="sv-SE" dirty="0"/>
              <a:t> and </a:t>
            </a:r>
            <a:r>
              <a:rPr lang="sv-SE" dirty="0" err="1"/>
              <a:t>teaching</a:t>
            </a:r>
            <a:r>
              <a:rPr lang="sv-SE" dirty="0"/>
              <a:t>. </a:t>
            </a:r>
          </a:p>
          <a:p>
            <a:r>
              <a:rPr lang="sv-SE" dirty="0"/>
              <a:t>The institutions do </a:t>
            </a:r>
            <a:r>
              <a:rPr lang="sv-SE" dirty="0" err="1"/>
              <a:t>carry</a:t>
            </a:r>
            <a:r>
              <a:rPr lang="sv-SE" dirty="0"/>
              <a:t> </a:t>
            </a:r>
            <a:r>
              <a:rPr lang="sv-SE" dirty="0" err="1"/>
              <a:t>out</a:t>
            </a:r>
            <a:r>
              <a:rPr lang="sv-SE" dirty="0"/>
              <a:t> </a:t>
            </a:r>
            <a:r>
              <a:rPr lang="sv-SE" dirty="0" err="1"/>
              <a:t>evaluation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research and administration.</a:t>
            </a:r>
          </a:p>
          <a:p>
            <a:pPr marL="0" indent="0">
              <a:buNone/>
            </a:pPr>
            <a:r>
              <a:rPr lang="sv-SE" dirty="0"/>
              <a:t>A modern </a:t>
            </a:r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assurance</a:t>
            </a:r>
            <a:r>
              <a:rPr lang="sv-SE" dirty="0"/>
              <a:t> system </a:t>
            </a:r>
            <a:r>
              <a:rPr lang="sv-SE" dirty="0" err="1"/>
              <a:t>includes</a:t>
            </a:r>
            <a:r>
              <a:rPr lang="sv-SE" dirty="0"/>
              <a:t> all </a:t>
            </a:r>
            <a:r>
              <a:rPr lang="sv-SE" dirty="0" err="1"/>
              <a:t>aspects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the operations </a:t>
            </a:r>
            <a:r>
              <a:rPr lang="sv-SE" dirty="0" err="1"/>
              <a:t>of</a:t>
            </a:r>
            <a:r>
              <a:rPr lang="sv-SE" dirty="0"/>
              <a:t> the institution.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9584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University </a:t>
            </a:r>
            <a:r>
              <a:rPr lang="sv-SE" dirty="0" err="1"/>
              <a:t>autonomy</a:t>
            </a:r>
            <a:r>
              <a:rPr lang="sv-SE" dirty="0"/>
              <a:t> – </a:t>
            </a:r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freedom</a:t>
            </a:r>
            <a:r>
              <a:rPr lang="sv-SE" dirty="0"/>
              <a:t> 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University </a:t>
            </a:r>
            <a:r>
              <a:rPr lang="sv-SE" dirty="0" err="1"/>
              <a:t>autonomy</a:t>
            </a:r>
            <a:r>
              <a:rPr lang="sv-SE" dirty="0"/>
              <a:t> </a:t>
            </a:r>
            <a:r>
              <a:rPr lang="sv-SE" dirty="0" err="1"/>
              <a:t>refers</a:t>
            </a:r>
            <a:r>
              <a:rPr lang="sv-SE" dirty="0"/>
              <a:t> to the </a:t>
            </a:r>
            <a:r>
              <a:rPr lang="sv-SE" dirty="0" err="1"/>
              <a:t>governace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the institution. In the </a:t>
            </a:r>
            <a:r>
              <a:rPr lang="sv-SE" dirty="0" err="1"/>
              <a:t>European</a:t>
            </a:r>
            <a:r>
              <a:rPr lang="sv-SE" dirty="0"/>
              <a:t> </a:t>
            </a:r>
            <a:r>
              <a:rPr lang="sv-SE" dirty="0" err="1"/>
              <a:t>debate</a:t>
            </a:r>
            <a:r>
              <a:rPr lang="sv-SE" dirty="0"/>
              <a:t> it </a:t>
            </a:r>
            <a:r>
              <a:rPr lang="sv-SE" dirty="0" err="1"/>
              <a:t>ususally</a:t>
            </a:r>
            <a:r>
              <a:rPr lang="sv-SE" dirty="0"/>
              <a:t> </a:t>
            </a:r>
            <a:r>
              <a:rPr lang="sv-SE" dirty="0" err="1"/>
              <a:t>refers</a:t>
            </a:r>
            <a:r>
              <a:rPr lang="sv-SE" dirty="0"/>
              <a:t> to </a:t>
            </a:r>
            <a:r>
              <a:rPr lang="sv-SE" dirty="0" err="1"/>
              <a:t>autonomy</a:t>
            </a:r>
            <a:r>
              <a:rPr lang="sv-SE" dirty="0"/>
              <a:t> from the </a:t>
            </a:r>
            <a:r>
              <a:rPr lang="sv-SE" dirty="0" err="1"/>
              <a:t>state</a:t>
            </a:r>
            <a:r>
              <a:rPr lang="sv-SE" dirty="0"/>
              <a:t>.</a:t>
            </a:r>
          </a:p>
          <a:p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freedom</a:t>
            </a:r>
            <a:r>
              <a:rPr lang="sv-SE" dirty="0"/>
              <a:t> </a:t>
            </a:r>
            <a:r>
              <a:rPr lang="sv-SE" dirty="0" err="1"/>
              <a:t>refers</a:t>
            </a:r>
            <a:r>
              <a:rPr lang="sv-SE" dirty="0"/>
              <a:t> to </a:t>
            </a:r>
            <a:r>
              <a:rPr lang="sv-SE" dirty="0" err="1"/>
              <a:t>postion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individual</a:t>
            </a:r>
            <a:r>
              <a:rPr lang="sv-SE" dirty="0"/>
              <a:t> </a:t>
            </a:r>
            <a:r>
              <a:rPr lang="sv-SE" dirty="0" err="1"/>
              <a:t>teacher</a:t>
            </a:r>
            <a:r>
              <a:rPr lang="sv-SE" dirty="0"/>
              <a:t> and or </a:t>
            </a:r>
            <a:r>
              <a:rPr lang="sv-SE" dirty="0" err="1"/>
              <a:t>resercher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in the system.</a:t>
            </a:r>
          </a:p>
          <a:p>
            <a:r>
              <a:rPr lang="sv-SE" dirty="0"/>
              <a:t>An </a:t>
            </a:r>
            <a:r>
              <a:rPr lang="sv-SE" dirty="0" err="1"/>
              <a:t>autonomus</a:t>
            </a:r>
            <a:r>
              <a:rPr lang="sv-SE" dirty="0"/>
              <a:t> institution </a:t>
            </a:r>
            <a:r>
              <a:rPr lang="sv-SE" dirty="0" err="1"/>
              <a:t>can</a:t>
            </a:r>
            <a:r>
              <a:rPr lang="sv-SE" dirty="0"/>
              <a:t> </a:t>
            </a:r>
            <a:r>
              <a:rPr lang="sv-SE" dirty="0" err="1"/>
              <a:t>threaten</a:t>
            </a:r>
            <a:r>
              <a:rPr lang="sv-SE" dirty="0"/>
              <a:t> the </a:t>
            </a:r>
            <a:r>
              <a:rPr lang="sv-SE" dirty="0" err="1"/>
              <a:t>academic</a:t>
            </a:r>
            <a:r>
              <a:rPr lang="sv-SE" dirty="0"/>
              <a:t> </a:t>
            </a:r>
            <a:r>
              <a:rPr lang="sv-SE" dirty="0" err="1"/>
              <a:t>freedom</a:t>
            </a:r>
            <a:r>
              <a:rPr lang="sv-SE" dirty="0"/>
              <a:t> </a:t>
            </a:r>
            <a:r>
              <a:rPr lang="sv-SE" dirty="0" err="1"/>
              <a:t>but</a:t>
            </a:r>
            <a:r>
              <a:rPr lang="sv-SE" dirty="0"/>
              <a:t> so </a:t>
            </a:r>
            <a:r>
              <a:rPr lang="sv-SE" dirty="0" err="1"/>
              <a:t>can</a:t>
            </a:r>
            <a:r>
              <a:rPr lang="sv-SE" dirty="0"/>
              <a:t> </a:t>
            </a:r>
            <a:r>
              <a:rPr lang="sv-SE" dirty="0" err="1"/>
              <a:t>also</a:t>
            </a:r>
            <a:r>
              <a:rPr lang="sv-SE" dirty="0"/>
              <a:t> </a:t>
            </a:r>
            <a:r>
              <a:rPr lang="sv-SE" dirty="0" err="1"/>
              <a:t>centrally</a:t>
            </a:r>
            <a:r>
              <a:rPr lang="sv-SE" dirty="0"/>
              <a:t> </a:t>
            </a:r>
            <a:r>
              <a:rPr lang="sv-SE" dirty="0" err="1"/>
              <a:t>governed</a:t>
            </a:r>
            <a:r>
              <a:rPr lang="sv-SE" dirty="0"/>
              <a:t> institution. 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16857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First</a:t>
            </a:r>
            <a:r>
              <a:rPr lang="sv-SE" dirty="0"/>
              <a:t> </a:t>
            </a:r>
            <a:r>
              <a:rPr lang="sv-SE" dirty="0" err="1"/>
              <a:t>phase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assurance</a:t>
            </a:r>
            <a:r>
              <a:rPr lang="sv-SE" dirty="0"/>
              <a:t> and </a:t>
            </a:r>
            <a:r>
              <a:rPr lang="sv-SE" dirty="0" err="1"/>
              <a:t>evaluation</a:t>
            </a:r>
            <a:r>
              <a:rPr lang="sv-SE" dirty="0"/>
              <a:t> </a:t>
            </a:r>
            <a:r>
              <a:rPr lang="sv-SE" dirty="0" err="1"/>
              <a:t>was</a:t>
            </a:r>
            <a:r>
              <a:rPr lang="sv-SE" dirty="0"/>
              <a:t> </a:t>
            </a:r>
            <a:r>
              <a:rPr lang="sv-SE" dirty="0" err="1"/>
              <a:t>introduced</a:t>
            </a:r>
            <a:r>
              <a:rPr lang="sv-SE" dirty="0"/>
              <a:t> in 1993. The </a:t>
            </a:r>
            <a:r>
              <a:rPr lang="sv-SE" dirty="0" err="1"/>
              <a:t>office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the University Chancellor (UC) </a:t>
            </a:r>
            <a:r>
              <a:rPr lang="sv-SE" dirty="0" err="1"/>
              <a:t>was</a:t>
            </a:r>
            <a:r>
              <a:rPr lang="sv-SE" dirty="0"/>
              <a:t> given the task.</a:t>
            </a:r>
          </a:p>
          <a:p>
            <a:r>
              <a:rPr lang="sv-SE" dirty="0"/>
              <a:t> </a:t>
            </a:r>
            <a:r>
              <a:rPr lang="sv-SE" dirty="0" err="1"/>
              <a:t>Evaluation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assurance</a:t>
            </a:r>
            <a:r>
              <a:rPr lang="sv-SE" dirty="0"/>
              <a:t> systems </a:t>
            </a:r>
            <a:r>
              <a:rPr lang="sv-SE" dirty="0" err="1"/>
              <a:t>of</a:t>
            </a:r>
            <a:r>
              <a:rPr lang="sv-SE" dirty="0"/>
              <a:t> the institutions. </a:t>
            </a:r>
          </a:p>
          <a:p>
            <a:pPr marL="0" indent="0">
              <a:buNone/>
            </a:pPr>
            <a:r>
              <a:rPr lang="sv-SE" dirty="0"/>
              <a:t>	- Self </a:t>
            </a:r>
            <a:r>
              <a:rPr lang="sv-SE" dirty="0" err="1"/>
              <a:t>evaluation</a:t>
            </a:r>
            <a:r>
              <a:rPr lang="sv-SE" dirty="0"/>
              <a:t> </a:t>
            </a:r>
          </a:p>
          <a:p>
            <a:pPr marL="0" indent="0">
              <a:buNone/>
            </a:pPr>
            <a:r>
              <a:rPr lang="sv-SE" dirty="0"/>
              <a:t>	- </a:t>
            </a:r>
            <a:r>
              <a:rPr lang="sv-SE" dirty="0" err="1"/>
              <a:t>External</a:t>
            </a:r>
            <a:r>
              <a:rPr lang="sv-SE" dirty="0"/>
              <a:t> panel </a:t>
            </a:r>
            <a:r>
              <a:rPr lang="sv-SE" dirty="0" err="1"/>
              <a:t>with</a:t>
            </a:r>
            <a:r>
              <a:rPr lang="sv-SE" dirty="0"/>
              <a:t> students</a:t>
            </a:r>
          </a:p>
          <a:p>
            <a:pPr marL="0" indent="0">
              <a:buNone/>
            </a:pPr>
            <a:r>
              <a:rPr lang="sv-SE" dirty="0"/>
              <a:t>	- </a:t>
            </a:r>
            <a:r>
              <a:rPr lang="sv-SE" dirty="0" err="1"/>
              <a:t>Written</a:t>
            </a:r>
            <a:r>
              <a:rPr lang="sv-SE" dirty="0"/>
              <a:t> </a:t>
            </a:r>
            <a:r>
              <a:rPr lang="sv-SE" dirty="0" err="1"/>
              <a:t>report</a:t>
            </a:r>
            <a:r>
              <a:rPr lang="sv-SE" dirty="0"/>
              <a:t> to the UC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recommendation</a:t>
            </a:r>
            <a:r>
              <a:rPr lang="sv-SE" dirty="0"/>
              <a:t>.</a:t>
            </a:r>
          </a:p>
          <a:p>
            <a:pPr marL="0" indent="0">
              <a:buNone/>
            </a:pPr>
            <a:r>
              <a:rPr lang="sv-SE" dirty="0"/>
              <a:t>	- </a:t>
            </a:r>
            <a:r>
              <a:rPr lang="sv-SE" dirty="0" err="1"/>
              <a:t>Decsion</a:t>
            </a:r>
            <a:r>
              <a:rPr lang="sv-SE" dirty="0"/>
              <a:t> by the UC: acceptable or non acceptable. 	</a:t>
            </a:r>
            <a:r>
              <a:rPr lang="sv-SE" dirty="0" err="1"/>
              <a:t>Good</a:t>
            </a:r>
            <a:r>
              <a:rPr lang="sv-SE" dirty="0"/>
              <a:t> </a:t>
            </a:r>
            <a:r>
              <a:rPr lang="sv-SE" dirty="0" err="1"/>
              <a:t>examples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20533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Second </a:t>
            </a:r>
            <a:r>
              <a:rPr lang="en-GB" dirty="0"/>
              <a:t>Phase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QA system </a:t>
            </a:r>
            <a:r>
              <a:rPr lang="en-GB" dirty="0"/>
              <a:t>based</a:t>
            </a:r>
            <a:r>
              <a:rPr lang="sv-SE" dirty="0"/>
              <a:t> on </a:t>
            </a:r>
            <a:r>
              <a:rPr lang="sv-SE" dirty="0" err="1"/>
              <a:t>accreditation</a:t>
            </a:r>
            <a:r>
              <a:rPr lang="sv-SE" dirty="0"/>
              <a:t> and </a:t>
            </a:r>
            <a:r>
              <a:rPr lang="sv-SE" dirty="0" err="1"/>
              <a:t>control</a:t>
            </a:r>
            <a:r>
              <a:rPr lang="sv-SE" dirty="0"/>
              <a:t>.</a:t>
            </a:r>
          </a:p>
          <a:p>
            <a:r>
              <a:rPr lang="sv-SE" dirty="0"/>
              <a:t>The system </a:t>
            </a:r>
            <a:r>
              <a:rPr lang="sv-SE" dirty="0" err="1"/>
              <a:t>looked</a:t>
            </a:r>
            <a:r>
              <a:rPr lang="sv-SE" dirty="0"/>
              <a:t> </a:t>
            </a:r>
            <a:r>
              <a:rPr lang="sv-SE" dirty="0" err="1"/>
              <a:t>into</a:t>
            </a:r>
            <a:r>
              <a:rPr lang="sv-SE" dirty="0"/>
              <a:t> the </a:t>
            </a:r>
            <a:r>
              <a:rPr lang="sv-SE" dirty="0" err="1"/>
              <a:t>prerequisites</a:t>
            </a:r>
            <a:r>
              <a:rPr lang="sv-SE" dirty="0"/>
              <a:t> and </a:t>
            </a:r>
            <a:r>
              <a:rPr lang="sv-SE" dirty="0" err="1"/>
              <a:t>processes</a:t>
            </a:r>
            <a:r>
              <a:rPr lang="sv-SE" dirty="0"/>
              <a:t>:</a:t>
            </a:r>
          </a:p>
          <a:p>
            <a:pPr marL="0" indent="0">
              <a:buNone/>
            </a:pPr>
            <a:r>
              <a:rPr lang="sv-SE" dirty="0"/>
              <a:t>	- </a:t>
            </a:r>
            <a:r>
              <a:rPr lang="sv-SE" dirty="0" err="1"/>
              <a:t>Teacher</a:t>
            </a:r>
            <a:r>
              <a:rPr lang="sv-SE" dirty="0"/>
              <a:t> </a:t>
            </a:r>
            <a:r>
              <a:rPr lang="sv-SE" dirty="0" err="1"/>
              <a:t>competence</a:t>
            </a:r>
            <a:r>
              <a:rPr lang="sv-SE" dirty="0"/>
              <a:t> </a:t>
            </a:r>
            <a:r>
              <a:rPr lang="sv-SE" dirty="0" err="1"/>
              <a:t>including</a:t>
            </a:r>
            <a:r>
              <a:rPr lang="sv-SE" dirty="0"/>
              <a:t> gender </a:t>
            </a:r>
            <a:r>
              <a:rPr lang="sv-SE" dirty="0" err="1"/>
              <a:t>composition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	- </a:t>
            </a:r>
            <a:r>
              <a:rPr lang="sv-SE" dirty="0" err="1"/>
              <a:t>Physical</a:t>
            </a:r>
            <a:r>
              <a:rPr lang="sv-SE" dirty="0"/>
              <a:t> </a:t>
            </a:r>
            <a:r>
              <a:rPr lang="sv-SE" dirty="0" err="1"/>
              <a:t>facilities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	- </a:t>
            </a:r>
            <a:r>
              <a:rPr lang="sv-SE" dirty="0" err="1"/>
              <a:t>Internationalisation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	- </a:t>
            </a:r>
            <a:r>
              <a:rPr lang="sv-SE" dirty="0" err="1"/>
              <a:t>Teaching</a:t>
            </a:r>
            <a:r>
              <a:rPr lang="sv-SE" dirty="0"/>
              <a:t> </a:t>
            </a:r>
            <a:r>
              <a:rPr lang="sv-SE" dirty="0" err="1"/>
              <a:t>methods</a:t>
            </a:r>
            <a:endParaRPr lang="sv-SE" dirty="0"/>
          </a:p>
          <a:p>
            <a:r>
              <a:rPr lang="sv-SE" dirty="0" err="1"/>
              <a:t>Thematic</a:t>
            </a:r>
            <a:r>
              <a:rPr lang="sv-SE" dirty="0"/>
              <a:t> studies: </a:t>
            </a:r>
            <a:r>
              <a:rPr lang="sv-SE" dirty="0" err="1"/>
              <a:t>internationalisation</a:t>
            </a:r>
            <a:r>
              <a:rPr lang="sv-SE" dirty="0"/>
              <a:t>, </a:t>
            </a:r>
            <a:r>
              <a:rPr lang="sv-SE" dirty="0" err="1"/>
              <a:t>equuality</a:t>
            </a:r>
            <a:r>
              <a:rPr lang="sv-SE" dirty="0"/>
              <a:t>, student participation etc. 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03161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Important</a:t>
            </a:r>
            <a:r>
              <a:rPr lang="sv-SE" dirty="0"/>
              <a:t> </a:t>
            </a:r>
            <a:r>
              <a:rPr lang="sv-SE" dirty="0" err="1"/>
              <a:t>components</a:t>
            </a:r>
            <a:r>
              <a:rPr lang="sv-SE" dirty="0"/>
              <a:t>:</a:t>
            </a:r>
          </a:p>
          <a:p>
            <a:pPr marL="0" indent="0">
              <a:buNone/>
            </a:pPr>
            <a:r>
              <a:rPr lang="sv-SE" dirty="0"/>
              <a:t>	- Self </a:t>
            </a:r>
            <a:r>
              <a:rPr lang="sv-SE" dirty="0" err="1"/>
              <a:t>evaluation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	- Peer </a:t>
            </a:r>
            <a:r>
              <a:rPr lang="sv-SE" dirty="0" err="1"/>
              <a:t>review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	- Site visits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interviews</a:t>
            </a:r>
            <a:r>
              <a:rPr lang="sv-SE" dirty="0"/>
              <a:t> </a:t>
            </a:r>
          </a:p>
          <a:p>
            <a:pPr marL="0" indent="0">
              <a:buNone/>
            </a:pPr>
            <a:r>
              <a:rPr lang="sv-SE" dirty="0"/>
              <a:t>	- </a:t>
            </a:r>
            <a:r>
              <a:rPr lang="sv-SE" dirty="0" err="1"/>
              <a:t>Written</a:t>
            </a:r>
            <a:r>
              <a:rPr lang="sv-SE" dirty="0"/>
              <a:t> </a:t>
            </a:r>
            <a:r>
              <a:rPr lang="sv-SE" dirty="0" err="1"/>
              <a:t>report</a:t>
            </a:r>
            <a:r>
              <a:rPr lang="sv-SE" dirty="0"/>
              <a:t> to the UC</a:t>
            </a:r>
          </a:p>
          <a:p>
            <a:r>
              <a:rPr lang="sv-SE" dirty="0"/>
              <a:t>If </a:t>
            </a:r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was</a:t>
            </a:r>
            <a:r>
              <a:rPr lang="sv-SE" dirty="0"/>
              <a:t> </a:t>
            </a:r>
            <a:r>
              <a:rPr lang="sv-SE" dirty="0" err="1"/>
              <a:t>considered</a:t>
            </a:r>
            <a:r>
              <a:rPr lang="sv-SE" dirty="0"/>
              <a:t> to be in </a:t>
            </a:r>
            <a:r>
              <a:rPr lang="sv-SE" dirty="0" err="1"/>
              <a:t>danger</a:t>
            </a:r>
            <a:r>
              <a:rPr lang="sv-SE" dirty="0"/>
              <a:t> or </a:t>
            </a:r>
            <a:r>
              <a:rPr lang="sv-SE" dirty="0" err="1"/>
              <a:t>insuffcient</a:t>
            </a:r>
            <a:r>
              <a:rPr lang="sv-SE" dirty="0"/>
              <a:t>  the right to </a:t>
            </a:r>
            <a:r>
              <a:rPr lang="sv-SE" dirty="0" err="1"/>
              <a:t>award</a:t>
            </a:r>
            <a:r>
              <a:rPr lang="sv-SE" dirty="0"/>
              <a:t> a </a:t>
            </a:r>
            <a:r>
              <a:rPr lang="sv-SE" dirty="0" err="1"/>
              <a:t>degree</a:t>
            </a:r>
            <a:r>
              <a:rPr lang="sv-SE" dirty="0"/>
              <a:t> </a:t>
            </a:r>
            <a:r>
              <a:rPr lang="sv-SE" dirty="0" err="1"/>
              <a:t>could</a:t>
            </a:r>
            <a:r>
              <a:rPr lang="sv-SE" dirty="0"/>
              <a:t> be </a:t>
            </a:r>
            <a:r>
              <a:rPr lang="sv-SE" dirty="0" err="1"/>
              <a:t>withdrawn</a:t>
            </a:r>
            <a:r>
              <a:rPr lang="sv-SE" dirty="0"/>
              <a:t>. 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374140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Third</a:t>
            </a:r>
            <a:r>
              <a:rPr lang="sv-SE" dirty="0"/>
              <a:t> </a:t>
            </a:r>
            <a:r>
              <a:rPr lang="sv-SE" dirty="0" err="1"/>
              <a:t>phase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Three </a:t>
            </a:r>
            <a:r>
              <a:rPr lang="sv-SE" dirty="0" err="1"/>
              <a:t>main</a:t>
            </a:r>
            <a:r>
              <a:rPr lang="sv-SE" dirty="0"/>
              <a:t> </a:t>
            </a:r>
            <a:r>
              <a:rPr lang="sv-SE" dirty="0" err="1"/>
              <a:t>components</a:t>
            </a:r>
            <a:r>
              <a:rPr lang="sv-SE" dirty="0"/>
              <a:t>:</a:t>
            </a:r>
          </a:p>
          <a:p>
            <a:r>
              <a:rPr lang="sv-SE" dirty="0"/>
              <a:t>Granting </a:t>
            </a:r>
            <a:r>
              <a:rPr lang="sv-SE" dirty="0" err="1"/>
              <a:t>degree</a:t>
            </a:r>
            <a:r>
              <a:rPr lang="sv-SE" dirty="0"/>
              <a:t> </a:t>
            </a:r>
            <a:r>
              <a:rPr lang="sv-SE" dirty="0" err="1"/>
              <a:t>awarding</a:t>
            </a:r>
            <a:r>
              <a:rPr lang="sv-SE" dirty="0"/>
              <a:t> </a:t>
            </a:r>
            <a:r>
              <a:rPr lang="sv-SE" dirty="0" err="1"/>
              <a:t>powers</a:t>
            </a:r>
            <a:r>
              <a:rPr lang="sv-SE" dirty="0"/>
              <a:t> (</a:t>
            </a:r>
            <a:r>
              <a:rPr lang="sv-SE" dirty="0" err="1"/>
              <a:t>accreditation</a:t>
            </a:r>
            <a:r>
              <a:rPr lang="sv-SE" dirty="0"/>
              <a:t>)</a:t>
            </a:r>
          </a:p>
          <a:p>
            <a:r>
              <a:rPr lang="sv-SE" dirty="0" err="1"/>
              <a:t>Evaluation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study</a:t>
            </a:r>
            <a:r>
              <a:rPr lang="sv-SE" dirty="0"/>
              <a:t> programs and </a:t>
            </a:r>
            <a:r>
              <a:rPr lang="sv-SE" dirty="0" err="1"/>
              <a:t>courses</a:t>
            </a:r>
            <a:r>
              <a:rPr lang="sv-SE" dirty="0"/>
              <a:t> leading </a:t>
            </a:r>
            <a:r>
              <a:rPr lang="sv-SE" dirty="0" err="1"/>
              <a:t>up</a:t>
            </a:r>
            <a:r>
              <a:rPr lang="sv-SE" dirty="0"/>
              <a:t> to a </a:t>
            </a:r>
            <a:r>
              <a:rPr lang="sv-SE" dirty="0" err="1"/>
              <a:t>degree</a:t>
            </a:r>
            <a:r>
              <a:rPr lang="sv-SE" dirty="0"/>
              <a:t>.</a:t>
            </a:r>
          </a:p>
          <a:p>
            <a:r>
              <a:rPr lang="sv-SE" dirty="0" err="1"/>
              <a:t>Evaluation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PhD programs </a:t>
            </a:r>
            <a:r>
              <a:rPr lang="sv-SE" dirty="0" err="1"/>
              <a:t>should</a:t>
            </a:r>
            <a:r>
              <a:rPr lang="sv-SE" dirty="0"/>
              <a:t> be </a:t>
            </a:r>
            <a:r>
              <a:rPr lang="sv-SE" dirty="0" err="1"/>
              <a:t>included</a:t>
            </a:r>
            <a:r>
              <a:rPr lang="sv-SE" dirty="0"/>
              <a:t>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445757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Peer </a:t>
            </a:r>
            <a:r>
              <a:rPr lang="sv-SE" dirty="0" err="1"/>
              <a:t>review</a:t>
            </a:r>
            <a:r>
              <a:rPr lang="sv-SE" dirty="0"/>
              <a:t> </a:t>
            </a:r>
            <a:r>
              <a:rPr lang="sv-SE" dirty="0" err="1"/>
              <a:t>with</a:t>
            </a:r>
            <a:r>
              <a:rPr lang="sv-SE" dirty="0"/>
              <a:t> </a:t>
            </a:r>
            <a:r>
              <a:rPr lang="sv-SE" dirty="0" err="1"/>
              <a:t>assessment</a:t>
            </a:r>
            <a:r>
              <a:rPr lang="sv-SE" dirty="0"/>
              <a:t> panels:</a:t>
            </a:r>
          </a:p>
          <a:p>
            <a:r>
              <a:rPr lang="sv-SE" dirty="0" err="1"/>
              <a:t>Subject</a:t>
            </a:r>
            <a:r>
              <a:rPr lang="sv-SE" dirty="0"/>
              <a:t> experts</a:t>
            </a:r>
          </a:p>
          <a:p>
            <a:r>
              <a:rPr lang="sv-SE" dirty="0"/>
              <a:t>Students</a:t>
            </a:r>
          </a:p>
          <a:p>
            <a:r>
              <a:rPr lang="sv-SE" dirty="0"/>
              <a:t>Representatives from </a:t>
            </a:r>
            <a:r>
              <a:rPr lang="sv-SE" dirty="0" err="1"/>
              <a:t>working</a:t>
            </a:r>
            <a:r>
              <a:rPr lang="sv-SE" dirty="0"/>
              <a:t> </a:t>
            </a:r>
            <a:r>
              <a:rPr lang="sv-SE" dirty="0" err="1"/>
              <a:t>life</a:t>
            </a:r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443196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v-SE" dirty="0"/>
              <a:t>The students’ </a:t>
            </a:r>
            <a:r>
              <a:rPr lang="sv-SE" dirty="0" err="1"/>
              <a:t>degree</a:t>
            </a:r>
            <a:r>
              <a:rPr lang="sv-SE" dirty="0"/>
              <a:t> </a:t>
            </a:r>
            <a:r>
              <a:rPr lang="sv-SE" dirty="0" err="1"/>
              <a:t>projects</a:t>
            </a:r>
            <a:endParaRPr lang="sv-SE" dirty="0"/>
          </a:p>
          <a:p>
            <a:pPr>
              <a:defRPr/>
            </a:pPr>
            <a:r>
              <a:rPr lang="en-US" dirty="0"/>
              <a:t>Self-evaluations of higher education institutions</a:t>
            </a:r>
          </a:p>
          <a:p>
            <a:pPr>
              <a:defRPr/>
            </a:pPr>
            <a:r>
              <a:rPr lang="sv-SE" dirty="0"/>
              <a:t>Student </a:t>
            </a:r>
            <a:r>
              <a:rPr lang="sv-SE" dirty="0" err="1"/>
              <a:t>experiences</a:t>
            </a:r>
            <a:endParaRPr lang="sv-SE" dirty="0"/>
          </a:p>
          <a:p>
            <a:pPr>
              <a:defRPr/>
            </a:pPr>
            <a:r>
              <a:rPr lang="sv-SE" dirty="0" err="1"/>
              <a:t>Questionnaires</a:t>
            </a:r>
            <a:r>
              <a:rPr lang="sv-SE" dirty="0"/>
              <a:t> sent to alumni</a:t>
            </a:r>
            <a:endParaRPr lang="en-US" dirty="0"/>
          </a:p>
          <a:p>
            <a:pPr>
              <a:defRPr/>
            </a:pPr>
            <a:r>
              <a:rPr lang="en-US" dirty="0"/>
              <a:t>Web based interviews (Site visits)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78645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The </a:t>
            </a:r>
            <a:r>
              <a:rPr lang="sv-SE" dirty="0" err="1"/>
              <a:t>result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assesment</a:t>
            </a:r>
            <a:r>
              <a:rPr lang="sv-SE" dirty="0"/>
              <a:t>:</a:t>
            </a:r>
          </a:p>
          <a:p>
            <a:pPr marL="0" indent="0">
              <a:buFont typeface="Arial" charset="0"/>
              <a:buNone/>
              <a:defRPr/>
            </a:pPr>
            <a:r>
              <a:rPr lang="en-US" dirty="0"/>
              <a:t>The panel of assessors should give an overall appraisal of the study </a:t>
            </a:r>
            <a:r>
              <a:rPr lang="en-US" dirty="0" err="1"/>
              <a:t>programme’s</a:t>
            </a:r>
            <a:r>
              <a:rPr lang="en-US" dirty="0"/>
              <a:t> quality on a three-level scale: </a:t>
            </a:r>
          </a:p>
          <a:p>
            <a:pPr lvl="1">
              <a:defRPr/>
            </a:pPr>
            <a:r>
              <a:rPr lang="en-US" b="1" dirty="0"/>
              <a:t>Very high quality</a:t>
            </a:r>
          </a:p>
          <a:p>
            <a:pPr lvl="1">
              <a:defRPr/>
            </a:pPr>
            <a:r>
              <a:rPr lang="en-US" b="1" dirty="0"/>
              <a:t>High quality</a:t>
            </a:r>
          </a:p>
          <a:p>
            <a:pPr lvl="1">
              <a:defRPr/>
            </a:pPr>
            <a:r>
              <a:rPr lang="en-US" b="1" dirty="0"/>
              <a:t>Inadequate quality</a:t>
            </a:r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 marL="0" indent="0">
              <a:buFont typeface="Arial" charset="0"/>
              <a:buNone/>
              <a:defRPr/>
            </a:pPr>
            <a:r>
              <a:rPr lang="en-US" dirty="0"/>
              <a:t>The formal decision is made by the University Chancellor.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03338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sv-SE" dirty="0"/>
              <a:t>If the assessment of a study </a:t>
            </a:r>
            <a:r>
              <a:rPr lang="en-US" altLang="sv-SE" dirty="0" err="1"/>
              <a:t>programme</a:t>
            </a:r>
            <a:r>
              <a:rPr lang="en-US" altLang="sv-SE" dirty="0"/>
              <a:t> reveals inadequate quality, the HEIs right to award the degree is questioned.</a:t>
            </a:r>
          </a:p>
          <a:p>
            <a:r>
              <a:rPr lang="en-US" altLang="sv-SE" dirty="0"/>
              <a:t>Follow-up after one year.</a:t>
            </a:r>
          </a:p>
          <a:p>
            <a:r>
              <a:rPr lang="en-US" altLang="sv-SE" dirty="0"/>
              <a:t>If no improvement – The Agency withdraws the HEIs right to award the degree.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92827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Fourth</a:t>
            </a:r>
            <a:r>
              <a:rPr lang="sv-SE" dirty="0"/>
              <a:t> </a:t>
            </a:r>
            <a:r>
              <a:rPr lang="sv-SE" dirty="0" err="1"/>
              <a:t>phase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Examination </a:t>
            </a:r>
            <a:r>
              <a:rPr lang="sv-SE" dirty="0" err="1"/>
              <a:t>of</a:t>
            </a:r>
            <a:r>
              <a:rPr lang="sv-SE" dirty="0"/>
              <a:t> the </a:t>
            </a:r>
            <a:r>
              <a:rPr lang="sv-SE" dirty="0" err="1"/>
              <a:t>quality</a:t>
            </a:r>
            <a:r>
              <a:rPr lang="sv-SE" dirty="0"/>
              <a:t> </a:t>
            </a:r>
            <a:r>
              <a:rPr lang="sv-SE" dirty="0" err="1"/>
              <a:t>assurance</a:t>
            </a:r>
            <a:r>
              <a:rPr lang="sv-SE" dirty="0"/>
              <a:t> system for </a:t>
            </a:r>
            <a:r>
              <a:rPr lang="sv-SE" dirty="0" err="1"/>
              <a:t>education</a:t>
            </a:r>
            <a:endParaRPr lang="sv-SE" dirty="0"/>
          </a:p>
          <a:p>
            <a:r>
              <a:rPr lang="sv-SE" dirty="0" err="1"/>
              <a:t>Accreditation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new </a:t>
            </a:r>
            <a:r>
              <a:rPr lang="sv-SE" dirty="0" err="1"/>
              <a:t>programmes</a:t>
            </a:r>
            <a:endParaRPr lang="sv-SE" dirty="0"/>
          </a:p>
          <a:p>
            <a:r>
              <a:rPr lang="sv-SE" dirty="0"/>
              <a:t>Review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existing</a:t>
            </a:r>
            <a:r>
              <a:rPr lang="sv-SE" dirty="0"/>
              <a:t> </a:t>
            </a:r>
            <a:r>
              <a:rPr lang="sv-SE" dirty="0" err="1"/>
              <a:t>programmes</a:t>
            </a:r>
            <a:r>
              <a:rPr lang="sv-SE" dirty="0"/>
              <a:t> </a:t>
            </a:r>
          </a:p>
          <a:p>
            <a:r>
              <a:rPr lang="sv-SE" dirty="0" err="1"/>
              <a:t>Thematic</a:t>
            </a:r>
            <a:r>
              <a:rPr lang="sv-SE" dirty="0"/>
              <a:t> </a:t>
            </a:r>
            <a:r>
              <a:rPr lang="sv-SE" dirty="0" err="1"/>
              <a:t>reviews</a:t>
            </a:r>
            <a:endParaRPr lang="sv-SE" dirty="0"/>
          </a:p>
          <a:p>
            <a:pPr marL="0" indent="0">
              <a:buNone/>
            </a:pPr>
            <a:r>
              <a:rPr lang="sv-SE" dirty="0" err="1"/>
              <a:t>Proposal</a:t>
            </a:r>
            <a:r>
              <a:rPr lang="sv-SE" dirty="0"/>
              <a:t> from the </a:t>
            </a:r>
            <a:r>
              <a:rPr lang="sv-SE" dirty="0" err="1"/>
              <a:t>government</a:t>
            </a:r>
            <a:r>
              <a:rPr lang="sv-SE" dirty="0"/>
              <a:t>:</a:t>
            </a:r>
          </a:p>
          <a:p>
            <a:pPr marL="0" indent="0">
              <a:buNone/>
            </a:pPr>
            <a:r>
              <a:rPr lang="sv-SE" dirty="0" err="1"/>
              <a:t>Evaluation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research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33827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The Swedish </a:t>
            </a:r>
            <a:r>
              <a:rPr lang="sv-SE" dirty="0" err="1"/>
              <a:t>higher</a:t>
            </a:r>
            <a:r>
              <a:rPr lang="sv-SE" dirty="0"/>
              <a:t> </a:t>
            </a:r>
            <a:r>
              <a:rPr lang="sv-SE" dirty="0" err="1"/>
              <a:t>education</a:t>
            </a:r>
            <a:r>
              <a:rPr lang="sv-SE" dirty="0"/>
              <a:t> </a:t>
            </a:r>
            <a:r>
              <a:rPr lang="sv-SE" dirty="0" err="1"/>
              <a:t>sector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14 </a:t>
            </a:r>
            <a:r>
              <a:rPr lang="sv-SE" dirty="0" err="1"/>
              <a:t>Universities</a:t>
            </a:r>
            <a:endParaRPr lang="sv-SE" dirty="0"/>
          </a:p>
          <a:p>
            <a:r>
              <a:rPr lang="sv-SE" dirty="0"/>
              <a:t>14 </a:t>
            </a:r>
            <a:r>
              <a:rPr lang="sv-SE" dirty="0" err="1"/>
              <a:t>UniversityColleges</a:t>
            </a:r>
            <a:endParaRPr lang="sv-SE" dirty="0"/>
          </a:p>
          <a:p>
            <a:r>
              <a:rPr lang="sv-SE" dirty="0"/>
              <a:t>4 Art Colleges</a:t>
            </a:r>
          </a:p>
          <a:p>
            <a:r>
              <a:rPr lang="sv-SE" dirty="0"/>
              <a:t>13 ”Semi-private” institutions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 err="1"/>
              <a:t>There</a:t>
            </a:r>
            <a:r>
              <a:rPr lang="sv-SE" dirty="0"/>
              <a:t> is no formal </a:t>
            </a:r>
            <a:r>
              <a:rPr lang="sv-SE" dirty="0" err="1"/>
              <a:t>accreditation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institutions. The </a:t>
            </a:r>
            <a:r>
              <a:rPr lang="sv-SE" dirty="0" err="1"/>
              <a:t>government</a:t>
            </a:r>
            <a:r>
              <a:rPr lang="sv-SE" dirty="0"/>
              <a:t> </a:t>
            </a:r>
            <a:r>
              <a:rPr lang="sv-SE" dirty="0" err="1"/>
              <a:t>decides</a:t>
            </a:r>
            <a:r>
              <a:rPr lang="sv-SE" dirty="0"/>
              <a:t> </a:t>
            </a:r>
            <a:r>
              <a:rPr lang="sv-SE" dirty="0" err="1"/>
              <a:t>about</a:t>
            </a:r>
            <a:r>
              <a:rPr lang="sv-SE" dirty="0"/>
              <a:t> the </a:t>
            </a:r>
            <a:r>
              <a:rPr lang="sv-SE" dirty="0" err="1"/>
              <a:t>foundation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state</a:t>
            </a:r>
            <a:r>
              <a:rPr lang="sv-SE" dirty="0"/>
              <a:t> institutions. </a:t>
            </a:r>
          </a:p>
          <a:p>
            <a:pPr marL="0" indent="0">
              <a:buNone/>
            </a:pPr>
            <a:r>
              <a:rPr lang="sv-SE" dirty="0"/>
              <a:t>The Swedish </a:t>
            </a:r>
            <a:r>
              <a:rPr lang="sv-SE" dirty="0" err="1"/>
              <a:t>Higher</a:t>
            </a:r>
            <a:r>
              <a:rPr lang="sv-SE" dirty="0"/>
              <a:t> </a:t>
            </a:r>
            <a:r>
              <a:rPr lang="sv-SE" dirty="0" err="1"/>
              <a:t>Education</a:t>
            </a:r>
            <a:r>
              <a:rPr lang="sv-SE" dirty="0"/>
              <a:t> </a:t>
            </a:r>
            <a:r>
              <a:rPr lang="sv-SE" dirty="0" err="1"/>
              <a:t>Authority</a:t>
            </a:r>
            <a:r>
              <a:rPr lang="sv-SE" dirty="0"/>
              <a:t> </a:t>
            </a:r>
            <a:r>
              <a:rPr lang="sv-SE" dirty="0" err="1"/>
              <a:t>decides</a:t>
            </a:r>
            <a:r>
              <a:rPr lang="sv-SE" dirty="0"/>
              <a:t> </a:t>
            </a:r>
            <a:r>
              <a:rPr lang="sv-SE" dirty="0" err="1"/>
              <a:t>about</a:t>
            </a:r>
            <a:r>
              <a:rPr lang="sv-SE" dirty="0"/>
              <a:t> </a:t>
            </a:r>
            <a:r>
              <a:rPr lang="sv-SE" dirty="0" err="1"/>
              <a:t>accreditation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degrees</a:t>
            </a:r>
            <a:r>
              <a:rPr lang="sv-SE" dirty="0"/>
              <a:t>.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9800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Higher</a:t>
            </a:r>
            <a:r>
              <a:rPr lang="sv-SE" dirty="0"/>
              <a:t> education institutions - </a:t>
            </a:r>
            <a:r>
              <a:rPr lang="en-GB" dirty="0"/>
              <a:t>universities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sv-SE" b="1" dirty="0"/>
              <a:t>14 universities</a:t>
            </a:r>
          </a:p>
          <a:p>
            <a:pPr>
              <a:buNone/>
            </a:pPr>
            <a:r>
              <a:rPr lang="en-GB" altLang="sv-SE" dirty="0"/>
              <a:t>A university is a HEI that has been given the right to award doctoral degrees in all subjects and at all faculties. A university has also consequently the right to award bachelors and masters degrees in all subjects and at all faculties.</a:t>
            </a:r>
          </a:p>
          <a:p>
            <a:pPr>
              <a:buNone/>
            </a:pPr>
            <a:r>
              <a:rPr lang="en-GB" altLang="sv-SE" dirty="0"/>
              <a:t>Universities have also the right to award professional degrees according the decision of The Swedish National Agency for Higher Education  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2780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University colleges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sv-SE" dirty="0"/>
              <a:t>14 University colleges (UC)</a:t>
            </a:r>
          </a:p>
          <a:p>
            <a:pPr>
              <a:buNone/>
            </a:pPr>
            <a:r>
              <a:rPr lang="sv-SE" altLang="sv-SE" dirty="0"/>
              <a:t> A University college is a HEI </a:t>
            </a:r>
            <a:r>
              <a:rPr lang="en-GB" altLang="sv-SE" dirty="0"/>
              <a:t>that</a:t>
            </a:r>
            <a:r>
              <a:rPr lang="sv-SE" altLang="sv-SE" dirty="0"/>
              <a:t> has </a:t>
            </a:r>
            <a:r>
              <a:rPr lang="en-GB" altLang="sv-SE" dirty="0"/>
              <a:t>been</a:t>
            </a:r>
            <a:r>
              <a:rPr lang="sv-SE" altLang="sv-SE" dirty="0"/>
              <a:t> given the right to </a:t>
            </a:r>
            <a:r>
              <a:rPr lang="en-GB" altLang="sv-SE" dirty="0"/>
              <a:t>award</a:t>
            </a:r>
            <a:r>
              <a:rPr lang="sv-SE" altLang="sv-SE" dirty="0"/>
              <a:t> </a:t>
            </a:r>
            <a:r>
              <a:rPr lang="en-GB" altLang="sv-SE" dirty="0"/>
              <a:t>degrees</a:t>
            </a:r>
            <a:r>
              <a:rPr lang="sv-SE" altLang="sv-SE" dirty="0"/>
              <a:t> a </a:t>
            </a:r>
            <a:r>
              <a:rPr lang="en-GB" altLang="sv-SE" dirty="0"/>
              <a:t>undergraduate</a:t>
            </a:r>
            <a:r>
              <a:rPr lang="sv-SE" altLang="sv-SE" dirty="0"/>
              <a:t> </a:t>
            </a:r>
            <a:r>
              <a:rPr lang="en-GB" altLang="sv-SE" dirty="0"/>
              <a:t>level</a:t>
            </a:r>
            <a:r>
              <a:rPr lang="sv-SE" altLang="sv-SE" dirty="0"/>
              <a:t>. </a:t>
            </a:r>
          </a:p>
          <a:p>
            <a:pPr>
              <a:buNone/>
            </a:pPr>
            <a:r>
              <a:rPr lang="en-GB" altLang="sv-SE" dirty="0"/>
              <a:t>UC´s have also the right to award professional degrees according the decision of The Swedish Higher Education Authority.</a:t>
            </a:r>
          </a:p>
          <a:p>
            <a:pPr>
              <a:buNone/>
            </a:pPr>
            <a:r>
              <a:rPr lang="en-GB" altLang="sv-SE" dirty="0"/>
              <a:t>They have also the possibility to award PhD´s within a defined area of research.   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272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Colleges </a:t>
            </a:r>
            <a:r>
              <a:rPr lang="sv-SE" dirty="0" err="1"/>
              <a:t>of</a:t>
            </a:r>
            <a:r>
              <a:rPr lang="sv-SE" dirty="0"/>
              <a:t> art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altLang="sv-SE" dirty="0"/>
              <a:t>4 University colleges </a:t>
            </a:r>
            <a:r>
              <a:rPr lang="sv-SE" altLang="sv-SE" dirty="0" err="1"/>
              <a:t>of</a:t>
            </a:r>
            <a:r>
              <a:rPr lang="sv-SE" altLang="sv-SE" dirty="0"/>
              <a:t> Art. All </a:t>
            </a:r>
            <a:r>
              <a:rPr lang="sv-SE" altLang="sv-SE" dirty="0" err="1"/>
              <a:t>situated</a:t>
            </a:r>
            <a:r>
              <a:rPr lang="sv-SE" altLang="sv-SE" dirty="0"/>
              <a:t> in Stockholm</a:t>
            </a:r>
          </a:p>
          <a:p>
            <a:r>
              <a:rPr lang="sv-SE" altLang="sv-SE" dirty="0" err="1"/>
              <a:t>Speccialised</a:t>
            </a:r>
            <a:r>
              <a:rPr lang="sv-SE" altLang="sv-SE" dirty="0"/>
              <a:t> in </a:t>
            </a:r>
            <a:r>
              <a:rPr lang="sv-SE" altLang="sv-SE" dirty="0" err="1"/>
              <a:t>one</a:t>
            </a:r>
            <a:r>
              <a:rPr lang="sv-SE" altLang="sv-SE" dirty="0"/>
              <a:t> art form </a:t>
            </a:r>
            <a:r>
              <a:rPr lang="sv-SE" altLang="sv-SE" dirty="0" err="1"/>
              <a:t>each</a:t>
            </a:r>
            <a:r>
              <a:rPr lang="sv-SE" altLang="sv-SE" dirty="0"/>
              <a:t>: </a:t>
            </a:r>
            <a:r>
              <a:rPr lang="sv-SE" altLang="sv-SE" dirty="0" err="1"/>
              <a:t>dance</a:t>
            </a:r>
            <a:r>
              <a:rPr lang="sv-SE" altLang="sv-SE" dirty="0"/>
              <a:t>, </a:t>
            </a:r>
            <a:r>
              <a:rPr lang="sv-SE" altLang="sv-SE" dirty="0" err="1"/>
              <a:t>music</a:t>
            </a:r>
            <a:r>
              <a:rPr lang="sv-SE" altLang="sv-SE" dirty="0"/>
              <a:t>, </a:t>
            </a:r>
            <a:r>
              <a:rPr lang="sv-SE" altLang="sv-SE" dirty="0" err="1"/>
              <a:t>paniting</a:t>
            </a:r>
            <a:r>
              <a:rPr lang="sv-SE" altLang="sv-SE" dirty="0"/>
              <a:t>, opera, </a:t>
            </a:r>
            <a:r>
              <a:rPr lang="sv-SE" altLang="sv-SE" dirty="0" err="1"/>
              <a:t>crafts</a:t>
            </a:r>
            <a:r>
              <a:rPr lang="sv-SE" altLang="sv-SE" dirty="0"/>
              <a:t> / design, and film / radio/ television </a:t>
            </a:r>
            <a:r>
              <a:rPr lang="sv-SE" altLang="sv-SE" dirty="0" err="1"/>
              <a:t>production</a:t>
            </a:r>
            <a:endParaRPr lang="sv-SE" altLang="sv-SE" dirty="0"/>
          </a:p>
          <a:p>
            <a:r>
              <a:rPr lang="sv-SE" altLang="sv-SE" dirty="0" err="1"/>
              <a:t>They</a:t>
            </a:r>
            <a:r>
              <a:rPr lang="sv-SE" altLang="sv-SE" dirty="0"/>
              <a:t> </a:t>
            </a:r>
            <a:r>
              <a:rPr lang="sv-SE" altLang="sv-SE" dirty="0" err="1"/>
              <a:t>have</a:t>
            </a:r>
            <a:r>
              <a:rPr lang="sv-SE" altLang="sv-SE" dirty="0"/>
              <a:t> all right to </a:t>
            </a:r>
            <a:r>
              <a:rPr lang="sv-SE" altLang="sv-SE" dirty="0" err="1"/>
              <a:t>award</a:t>
            </a:r>
            <a:r>
              <a:rPr lang="sv-SE" altLang="sv-SE" dirty="0"/>
              <a:t> a Bachelors and a Masters </a:t>
            </a:r>
            <a:r>
              <a:rPr lang="sv-SE" altLang="sv-SE" dirty="0" err="1"/>
              <a:t>degree</a:t>
            </a:r>
            <a:r>
              <a:rPr lang="sv-SE" altLang="sv-SE" dirty="0"/>
              <a:t> in art</a:t>
            </a:r>
          </a:p>
          <a:p>
            <a:r>
              <a:rPr lang="sv-SE" altLang="sv-SE" dirty="0"/>
              <a:t>Small in </a:t>
            </a:r>
            <a:r>
              <a:rPr lang="sv-SE" altLang="sv-SE" dirty="0" err="1"/>
              <a:t>number</a:t>
            </a:r>
            <a:r>
              <a:rPr lang="sv-SE" altLang="sv-SE" dirty="0"/>
              <a:t> </a:t>
            </a:r>
            <a:r>
              <a:rPr lang="sv-SE" altLang="sv-SE" dirty="0" err="1"/>
              <a:t>of</a:t>
            </a:r>
            <a:r>
              <a:rPr lang="sv-SE" altLang="sv-SE" dirty="0"/>
              <a:t> students 600 - 35</a:t>
            </a:r>
          </a:p>
          <a:p>
            <a:pPr>
              <a:buNone/>
            </a:pPr>
            <a:r>
              <a:rPr lang="sv-SE" altLang="sv-SE" dirty="0"/>
              <a:t>Art </a:t>
            </a:r>
            <a:r>
              <a:rPr lang="sv-SE" altLang="sv-SE" dirty="0" err="1"/>
              <a:t>education</a:t>
            </a:r>
            <a:r>
              <a:rPr lang="sv-SE" altLang="sv-SE" dirty="0"/>
              <a:t> is </a:t>
            </a:r>
            <a:r>
              <a:rPr lang="sv-SE" altLang="sv-SE" dirty="0" err="1"/>
              <a:t>also</a:t>
            </a:r>
            <a:r>
              <a:rPr lang="sv-SE" altLang="sv-SE" dirty="0"/>
              <a:t> </a:t>
            </a:r>
            <a:r>
              <a:rPr lang="sv-SE" altLang="sv-SE" dirty="0" err="1"/>
              <a:t>carried</a:t>
            </a:r>
            <a:r>
              <a:rPr lang="sv-SE" altLang="sv-SE" dirty="0"/>
              <a:t> </a:t>
            </a:r>
            <a:r>
              <a:rPr lang="sv-SE" altLang="sv-SE" dirty="0" err="1"/>
              <a:t>out</a:t>
            </a:r>
            <a:r>
              <a:rPr lang="sv-SE" altLang="sv-SE" dirty="0"/>
              <a:t> at </a:t>
            </a:r>
            <a:r>
              <a:rPr lang="sv-SE" altLang="sv-SE" dirty="0" err="1"/>
              <a:t>some</a:t>
            </a:r>
            <a:r>
              <a:rPr lang="sv-SE" altLang="sv-SE" dirty="0"/>
              <a:t> </a:t>
            </a:r>
            <a:r>
              <a:rPr lang="sv-SE" altLang="sv-SE" dirty="0" err="1"/>
              <a:t>universities</a:t>
            </a:r>
            <a:r>
              <a:rPr lang="sv-SE" altLang="sv-SE" dirty="0"/>
              <a:t> and </a:t>
            </a:r>
            <a:r>
              <a:rPr lang="sv-SE" altLang="sv-SE" dirty="0" err="1"/>
              <a:t>university</a:t>
            </a:r>
            <a:r>
              <a:rPr lang="sv-SE" altLang="sv-SE" dirty="0"/>
              <a:t> colleges.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0632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Students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v-SE" dirty="0"/>
              <a:t>The </a:t>
            </a:r>
            <a:r>
              <a:rPr lang="sv-SE" dirty="0" err="1"/>
              <a:t>Sector</a:t>
            </a:r>
            <a:r>
              <a:rPr lang="sv-SE" dirty="0"/>
              <a:t> is still </a:t>
            </a:r>
            <a:r>
              <a:rPr lang="sv-SE" dirty="0" err="1"/>
              <a:t>growing</a:t>
            </a:r>
            <a:r>
              <a:rPr lang="sv-SE" dirty="0"/>
              <a:t> </a:t>
            </a:r>
            <a:r>
              <a:rPr lang="sv-SE" dirty="0" err="1"/>
              <a:t>when</a:t>
            </a:r>
            <a:r>
              <a:rPr lang="sv-SE" dirty="0"/>
              <a:t> it </a:t>
            </a:r>
            <a:r>
              <a:rPr lang="sv-SE" dirty="0" err="1"/>
              <a:t>comes</a:t>
            </a:r>
            <a:r>
              <a:rPr lang="sv-SE" dirty="0"/>
              <a:t> </a:t>
            </a:r>
            <a:r>
              <a:rPr lang="sv-SE" dirty="0" err="1"/>
              <a:t>to</a:t>
            </a:r>
            <a:r>
              <a:rPr lang="sv-SE" dirty="0"/>
              <a:t> </a:t>
            </a:r>
            <a:r>
              <a:rPr lang="sv-SE" dirty="0" err="1"/>
              <a:t>number</a:t>
            </a:r>
            <a:r>
              <a:rPr lang="sv-SE" dirty="0"/>
              <a:t> </a:t>
            </a:r>
            <a:r>
              <a:rPr lang="sv-SE" dirty="0" err="1"/>
              <a:t>of</a:t>
            </a:r>
            <a:r>
              <a:rPr lang="sv-SE" dirty="0"/>
              <a:t> students, </a:t>
            </a:r>
            <a:r>
              <a:rPr lang="sv-SE" dirty="0" err="1"/>
              <a:t>staff</a:t>
            </a:r>
            <a:r>
              <a:rPr lang="sv-SE" dirty="0"/>
              <a:t> and </a:t>
            </a:r>
            <a:r>
              <a:rPr lang="sv-SE" dirty="0" err="1"/>
              <a:t>economy</a:t>
            </a:r>
            <a:r>
              <a:rPr lang="sv-SE" dirty="0"/>
              <a:t>.</a:t>
            </a:r>
          </a:p>
          <a:p>
            <a:r>
              <a:rPr lang="sv-SE" dirty="0"/>
              <a:t>357 000 students at </a:t>
            </a:r>
            <a:r>
              <a:rPr lang="sv-SE" dirty="0" err="1"/>
              <a:t>first</a:t>
            </a:r>
            <a:r>
              <a:rPr lang="sv-SE" dirty="0"/>
              <a:t> and second </a:t>
            </a:r>
            <a:r>
              <a:rPr lang="sv-SE" dirty="0" err="1"/>
              <a:t>cycles</a:t>
            </a:r>
            <a:r>
              <a:rPr lang="sv-SE" dirty="0"/>
              <a:t> programmes and 70 000 </a:t>
            </a:r>
            <a:r>
              <a:rPr lang="sv-SE" dirty="0" err="1"/>
              <a:t>degrees</a:t>
            </a:r>
            <a:endParaRPr lang="sv-SE" dirty="0"/>
          </a:p>
          <a:p>
            <a:r>
              <a:rPr lang="sv-SE" dirty="0"/>
              <a:t>19 000 students at </a:t>
            </a:r>
            <a:r>
              <a:rPr lang="sv-SE" dirty="0" err="1"/>
              <a:t>third</a:t>
            </a:r>
            <a:r>
              <a:rPr lang="sv-SE" dirty="0"/>
              <a:t> </a:t>
            </a:r>
            <a:r>
              <a:rPr lang="sv-SE" dirty="0" err="1"/>
              <a:t>cycle</a:t>
            </a:r>
            <a:r>
              <a:rPr lang="sv-SE" dirty="0"/>
              <a:t> (PhD programmes) and 3 300 2 500 PhD </a:t>
            </a:r>
            <a:r>
              <a:rPr lang="sv-SE" dirty="0" err="1"/>
              <a:t>degrees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77748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”Semi – private” </a:t>
            </a:r>
            <a:r>
              <a:rPr lang="sv-SE" dirty="0" err="1"/>
              <a:t>instituions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altLang="sv-SE" dirty="0"/>
              <a:t>13 institutions </a:t>
            </a:r>
            <a:r>
              <a:rPr lang="sv-SE" altLang="sv-SE" dirty="0" err="1"/>
              <a:t>of</a:t>
            </a:r>
            <a:r>
              <a:rPr lang="sv-SE" altLang="sv-SE" dirty="0"/>
              <a:t> </a:t>
            </a:r>
            <a:r>
              <a:rPr lang="sv-SE" altLang="sv-SE" dirty="0" err="1"/>
              <a:t>varied</a:t>
            </a:r>
            <a:r>
              <a:rPr lang="sv-SE" altLang="sv-SE" dirty="0"/>
              <a:t> </a:t>
            </a:r>
            <a:r>
              <a:rPr lang="sv-SE" altLang="sv-SE" dirty="0" err="1"/>
              <a:t>size</a:t>
            </a:r>
            <a:endParaRPr lang="sv-SE" altLang="sv-SE" dirty="0"/>
          </a:p>
          <a:p>
            <a:r>
              <a:rPr lang="sv-SE" altLang="sv-SE" dirty="0" err="1"/>
              <a:t>Two</a:t>
            </a:r>
            <a:r>
              <a:rPr lang="sv-SE" altLang="sv-SE" dirty="0"/>
              <a:t> </a:t>
            </a:r>
            <a:r>
              <a:rPr lang="sv-SE" altLang="sv-SE" dirty="0" err="1"/>
              <a:t>of</a:t>
            </a:r>
            <a:r>
              <a:rPr lang="sv-SE" altLang="sv-SE" dirty="0"/>
              <a:t> </a:t>
            </a:r>
            <a:r>
              <a:rPr lang="sv-SE" altLang="sv-SE" dirty="0" err="1"/>
              <a:t>them</a:t>
            </a:r>
            <a:r>
              <a:rPr lang="sv-SE" altLang="sv-SE" dirty="0"/>
              <a:t> former </a:t>
            </a:r>
            <a:r>
              <a:rPr lang="sv-SE" altLang="sv-SE" dirty="0" err="1"/>
              <a:t>state</a:t>
            </a:r>
            <a:r>
              <a:rPr lang="sv-SE" altLang="sv-SE" dirty="0"/>
              <a:t> institutions: Chalmers </a:t>
            </a:r>
            <a:r>
              <a:rPr lang="sv-SE" altLang="sv-SE" dirty="0" err="1"/>
              <a:t>Institute</a:t>
            </a:r>
            <a:r>
              <a:rPr lang="sv-SE" altLang="sv-SE" dirty="0"/>
              <a:t> </a:t>
            </a:r>
            <a:r>
              <a:rPr lang="sv-SE" altLang="sv-SE" dirty="0" err="1"/>
              <a:t>of</a:t>
            </a:r>
            <a:r>
              <a:rPr lang="sv-SE" altLang="sv-SE" dirty="0"/>
              <a:t> </a:t>
            </a:r>
            <a:r>
              <a:rPr lang="sv-SE" altLang="sv-SE" dirty="0" err="1"/>
              <a:t>Technolgy</a:t>
            </a:r>
            <a:r>
              <a:rPr lang="sv-SE" altLang="sv-SE" dirty="0"/>
              <a:t> and The University College </a:t>
            </a:r>
            <a:r>
              <a:rPr lang="sv-SE" altLang="sv-SE" dirty="0" err="1"/>
              <a:t>of</a:t>
            </a:r>
            <a:r>
              <a:rPr lang="sv-SE" altLang="sv-SE" dirty="0"/>
              <a:t> Jönköping</a:t>
            </a:r>
          </a:p>
          <a:p>
            <a:r>
              <a:rPr lang="sv-SE" altLang="sv-SE" dirty="0" err="1"/>
              <a:t>One</a:t>
            </a:r>
            <a:r>
              <a:rPr lang="sv-SE" altLang="sv-SE" dirty="0"/>
              <a:t>: Stockholm </a:t>
            </a:r>
            <a:r>
              <a:rPr lang="sv-SE" altLang="sv-SE" dirty="0" err="1"/>
              <a:t>School</a:t>
            </a:r>
            <a:r>
              <a:rPr lang="sv-SE" altLang="sv-SE" dirty="0"/>
              <a:t> </a:t>
            </a:r>
            <a:r>
              <a:rPr lang="sv-SE" altLang="sv-SE" dirty="0" err="1"/>
              <a:t>of</a:t>
            </a:r>
            <a:r>
              <a:rPr lang="sv-SE" altLang="sv-SE" dirty="0"/>
              <a:t> Business is the </a:t>
            </a:r>
            <a:r>
              <a:rPr lang="sv-SE" altLang="sv-SE" dirty="0" err="1"/>
              <a:t>oldest</a:t>
            </a:r>
            <a:r>
              <a:rPr lang="sv-SE" altLang="sv-SE" dirty="0"/>
              <a:t> independent HE institution</a:t>
            </a:r>
          </a:p>
          <a:p>
            <a:r>
              <a:rPr lang="sv-SE" altLang="sv-SE" dirty="0"/>
              <a:t>10 </a:t>
            </a:r>
            <a:r>
              <a:rPr lang="sv-SE" altLang="sv-SE" dirty="0" err="1"/>
              <a:t>rather</a:t>
            </a:r>
            <a:r>
              <a:rPr lang="sv-SE" altLang="sv-SE" dirty="0"/>
              <a:t> small institutions: 2 </a:t>
            </a:r>
            <a:r>
              <a:rPr lang="sv-SE" altLang="sv-SE" dirty="0" err="1"/>
              <a:t>nursing</a:t>
            </a:r>
            <a:r>
              <a:rPr lang="sv-SE" altLang="sv-SE" dirty="0"/>
              <a:t> </a:t>
            </a:r>
            <a:r>
              <a:rPr lang="sv-SE" altLang="sv-SE" dirty="0" err="1"/>
              <a:t>schools</a:t>
            </a:r>
            <a:r>
              <a:rPr lang="sv-SE" altLang="sv-SE" dirty="0"/>
              <a:t> (</a:t>
            </a:r>
            <a:r>
              <a:rPr lang="sv-SE" altLang="sv-SE" dirty="0" err="1"/>
              <a:t>belonging</a:t>
            </a:r>
            <a:r>
              <a:rPr lang="sv-SE" altLang="sv-SE" dirty="0"/>
              <a:t> to The Red Cross and a private hospital, 1 design </a:t>
            </a:r>
            <a:r>
              <a:rPr lang="sv-SE" altLang="sv-SE" dirty="0" err="1"/>
              <a:t>school</a:t>
            </a:r>
            <a:r>
              <a:rPr lang="sv-SE" altLang="sv-SE" dirty="0"/>
              <a:t> and 7 </a:t>
            </a:r>
            <a:r>
              <a:rPr lang="sv-SE" altLang="sv-SE" dirty="0" err="1"/>
              <a:t>schools</a:t>
            </a:r>
            <a:r>
              <a:rPr lang="sv-SE" altLang="sv-SE" dirty="0"/>
              <a:t> </a:t>
            </a:r>
            <a:r>
              <a:rPr lang="sv-SE" altLang="sv-SE" dirty="0" err="1"/>
              <a:t>closely</a:t>
            </a:r>
            <a:r>
              <a:rPr lang="sv-SE" altLang="sv-SE" dirty="0"/>
              <a:t> </a:t>
            </a:r>
            <a:r>
              <a:rPr lang="sv-SE" altLang="sv-SE" dirty="0" err="1"/>
              <a:t>connetected</a:t>
            </a:r>
            <a:r>
              <a:rPr lang="sv-SE" altLang="sv-SE" dirty="0"/>
              <a:t> to </a:t>
            </a:r>
            <a:r>
              <a:rPr lang="sv-SE" altLang="sv-SE" dirty="0" err="1"/>
              <a:t>religious</a:t>
            </a:r>
            <a:r>
              <a:rPr lang="sv-SE" altLang="sv-SE" dirty="0"/>
              <a:t> (Christian) </a:t>
            </a:r>
            <a:r>
              <a:rPr lang="sv-SE" altLang="sv-SE" dirty="0" err="1"/>
              <a:t>churches</a:t>
            </a:r>
            <a:r>
              <a:rPr lang="sv-SE" altLang="sv-SE" dirty="0"/>
              <a:t>.</a:t>
            </a:r>
          </a:p>
          <a:p>
            <a:r>
              <a:rPr lang="sv-SE" altLang="sv-SE" dirty="0" err="1"/>
              <a:t>They</a:t>
            </a:r>
            <a:r>
              <a:rPr lang="sv-SE" altLang="sv-SE" dirty="0"/>
              <a:t> </a:t>
            </a:r>
            <a:r>
              <a:rPr lang="sv-SE" altLang="sv-SE" dirty="0" err="1"/>
              <a:t>have</a:t>
            </a:r>
            <a:r>
              <a:rPr lang="sv-SE" altLang="sv-SE" dirty="0"/>
              <a:t> the right to </a:t>
            </a:r>
            <a:r>
              <a:rPr lang="sv-SE" altLang="sv-SE" dirty="0" err="1"/>
              <a:t>award</a:t>
            </a:r>
            <a:r>
              <a:rPr lang="sv-SE" altLang="sv-SE" dirty="0"/>
              <a:t> </a:t>
            </a:r>
            <a:r>
              <a:rPr lang="sv-SE" altLang="sv-SE" dirty="0" err="1"/>
              <a:t>specific</a:t>
            </a:r>
            <a:r>
              <a:rPr lang="sv-SE" altLang="sv-SE" dirty="0"/>
              <a:t> </a:t>
            </a:r>
            <a:r>
              <a:rPr lang="sv-SE" altLang="sv-SE" dirty="0" err="1"/>
              <a:t>degrees</a:t>
            </a:r>
            <a:r>
              <a:rPr lang="sv-SE" altLang="sv-SE" dirty="0"/>
              <a:t> </a:t>
            </a:r>
            <a:r>
              <a:rPr lang="sv-SE" altLang="sv-SE" dirty="0" err="1"/>
              <a:t>according</a:t>
            </a:r>
            <a:r>
              <a:rPr lang="sv-SE" altLang="sv-SE" dirty="0"/>
              <a:t> to the </a:t>
            </a:r>
            <a:r>
              <a:rPr lang="sv-SE" altLang="sv-SE" dirty="0" err="1"/>
              <a:t>Higher</a:t>
            </a:r>
            <a:r>
              <a:rPr lang="sv-SE" altLang="sv-SE" dirty="0"/>
              <a:t> </a:t>
            </a:r>
            <a:r>
              <a:rPr lang="sv-SE" altLang="sv-SE" dirty="0" err="1"/>
              <a:t>Education</a:t>
            </a:r>
            <a:r>
              <a:rPr lang="sv-SE" altLang="sv-SE" dirty="0"/>
              <a:t> </a:t>
            </a:r>
            <a:r>
              <a:rPr lang="sv-SE" altLang="sv-SE" dirty="0" err="1"/>
              <a:t>Ordinance</a:t>
            </a:r>
            <a:r>
              <a:rPr lang="sv-SE" altLang="sv-SE" dirty="0"/>
              <a:t> </a:t>
            </a:r>
            <a:r>
              <a:rPr lang="sv-SE" altLang="sv-SE" dirty="0" err="1"/>
              <a:t>after</a:t>
            </a:r>
            <a:r>
              <a:rPr lang="sv-SE" altLang="sv-SE" dirty="0"/>
              <a:t> </a:t>
            </a:r>
            <a:r>
              <a:rPr lang="sv-SE" altLang="sv-SE" dirty="0" err="1"/>
              <a:t>application</a:t>
            </a:r>
            <a:r>
              <a:rPr lang="sv-SE" altLang="sv-SE" dirty="0"/>
              <a:t> to the </a:t>
            </a:r>
            <a:r>
              <a:rPr lang="sv-SE" altLang="sv-SE" dirty="0" err="1"/>
              <a:t>goverment</a:t>
            </a:r>
            <a:r>
              <a:rPr lang="sv-SE" altLang="sv-SE" dirty="0"/>
              <a:t> and </a:t>
            </a:r>
            <a:r>
              <a:rPr lang="sv-SE" altLang="sv-SE" dirty="0" err="1"/>
              <a:t>accreditation</a:t>
            </a:r>
            <a:r>
              <a:rPr lang="sv-SE" altLang="sv-SE" dirty="0"/>
              <a:t>.</a:t>
            </a:r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B41D-1174-43B3-B8CE-487C81524AD2}" type="datetime1">
              <a:rPr lang="sv-SE" smtClean="0"/>
              <a:t>2017-04-23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7125577"/>
      </p:ext>
    </p:extLst>
  </p:cSld>
  <p:clrMapOvr>
    <a:masterClrMapping/>
  </p:clrMapOvr>
</p:sld>
</file>

<file path=ppt/theme/theme1.xml><?xml version="1.0" encoding="utf-8"?>
<a:theme xmlns:a="http://schemas.openxmlformats.org/drawingml/2006/main" name="Universitetskanslerämbetet">
  <a:themeElements>
    <a:clrScheme name="Universitetskanslerämbetet">
      <a:dk1>
        <a:sysClr val="windowText" lastClr="000000"/>
      </a:dk1>
      <a:lt1>
        <a:sysClr val="window" lastClr="FFFFFF"/>
      </a:lt1>
      <a:dk2>
        <a:srgbClr val="7B7B7B"/>
      </a:dk2>
      <a:lt2>
        <a:srgbClr val="BCBCBC"/>
      </a:lt2>
      <a:accent1>
        <a:srgbClr val="F9B200"/>
      </a:accent1>
      <a:accent2>
        <a:srgbClr val="006AB3"/>
      </a:accent2>
      <a:accent3>
        <a:srgbClr val="80197F"/>
      </a:accent3>
      <a:accent4>
        <a:srgbClr val="C8A422"/>
      </a:accent4>
      <a:accent5>
        <a:srgbClr val="24366A"/>
      </a:accent5>
      <a:accent6>
        <a:srgbClr val="442758"/>
      </a:accent6>
      <a:hlink>
        <a:srgbClr val="000000"/>
      </a:hlink>
      <a:folHlink>
        <a:srgbClr val="000000"/>
      </a:folHlink>
    </a:clrScheme>
    <a:fontScheme name="Universitetskanslerämb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Universitetskanslerämbetet - Övriga layouter">
  <a:themeElements>
    <a:clrScheme name="Universitetskanslerämbetet">
      <a:dk1>
        <a:sysClr val="windowText" lastClr="000000"/>
      </a:dk1>
      <a:lt1>
        <a:sysClr val="window" lastClr="FFFFFF"/>
      </a:lt1>
      <a:dk2>
        <a:srgbClr val="7B7B7B"/>
      </a:dk2>
      <a:lt2>
        <a:srgbClr val="BCBCBC"/>
      </a:lt2>
      <a:accent1>
        <a:srgbClr val="F9B200"/>
      </a:accent1>
      <a:accent2>
        <a:srgbClr val="006AB3"/>
      </a:accent2>
      <a:accent3>
        <a:srgbClr val="80197F"/>
      </a:accent3>
      <a:accent4>
        <a:srgbClr val="C8A422"/>
      </a:accent4>
      <a:accent5>
        <a:srgbClr val="24366A"/>
      </a:accent5>
      <a:accent6>
        <a:srgbClr val="442758"/>
      </a:accent6>
      <a:hlink>
        <a:srgbClr val="000000"/>
      </a:hlink>
      <a:folHlink>
        <a:srgbClr val="000000"/>
      </a:folHlink>
    </a:clrScheme>
    <a:fontScheme name="Universitetskanslerämb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Universitetskanslerämbetet</Template>
  <TotalTime>785</TotalTime>
  <Words>1540</Words>
  <Application>Microsoft Office PowerPoint</Application>
  <PresentationFormat>Bildspel på skärmen (4:3)</PresentationFormat>
  <Paragraphs>241</Paragraphs>
  <Slides>38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38</vt:i4>
      </vt:variant>
    </vt:vector>
  </HeadingPairs>
  <TitlesOfParts>
    <vt:vector size="42" baseType="lpstr">
      <vt:lpstr>Arial</vt:lpstr>
      <vt:lpstr>Calibri</vt:lpstr>
      <vt:lpstr>Universitetskanslerämbetet</vt:lpstr>
      <vt:lpstr>Universitetskanslerämbetet - Övriga layouter</vt:lpstr>
      <vt:lpstr>The Swedish Higher Education Sector </vt:lpstr>
      <vt:lpstr>What is a University?</vt:lpstr>
      <vt:lpstr>University autonomy – academic freedom </vt:lpstr>
      <vt:lpstr>The Swedish higher education sector</vt:lpstr>
      <vt:lpstr>Higher education institutions - universities</vt:lpstr>
      <vt:lpstr>University colleges</vt:lpstr>
      <vt:lpstr>Colleges of art</vt:lpstr>
      <vt:lpstr>Students</vt:lpstr>
      <vt:lpstr>”Semi – private” instituions</vt:lpstr>
      <vt:lpstr>Staff</vt:lpstr>
      <vt:lpstr>Students</vt:lpstr>
      <vt:lpstr>The Bolognadeclaration</vt:lpstr>
      <vt:lpstr>PowerPoint-presentation</vt:lpstr>
      <vt:lpstr>PowerPoint-presentation</vt:lpstr>
      <vt:lpstr>PowerPoint-presentation</vt:lpstr>
      <vt:lpstr>The degree system and Bologna process</vt:lpstr>
      <vt:lpstr>PowerPoint-presentation</vt:lpstr>
      <vt:lpstr>PowerPoint-presentation</vt:lpstr>
      <vt:lpstr>Higher education degrees</vt:lpstr>
      <vt:lpstr>Governance state institutions</vt:lpstr>
      <vt:lpstr>Funding – state institutions</vt:lpstr>
      <vt:lpstr>Governance – governing body</vt:lpstr>
      <vt:lpstr>PowerPoint-presentation</vt:lpstr>
      <vt:lpstr>Governance ”semi – private” institutions</vt:lpstr>
      <vt:lpstr>Quality Assurance – Why?</vt:lpstr>
      <vt:lpstr>Quality</vt:lpstr>
      <vt:lpstr>PowerPoint-presentation</vt:lpstr>
      <vt:lpstr>PowerPoint-presentation</vt:lpstr>
      <vt:lpstr>The Swedish case</vt:lpstr>
      <vt:lpstr>First phase</vt:lpstr>
      <vt:lpstr>Second Phase</vt:lpstr>
      <vt:lpstr>PowerPoint-presentation</vt:lpstr>
      <vt:lpstr>Third phase</vt:lpstr>
      <vt:lpstr>PowerPoint-presentation</vt:lpstr>
      <vt:lpstr>PowerPoint-presentation</vt:lpstr>
      <vt:lpstr>PowerPoint-presentation</vt:lpstr>
      <vt:lpstr>PowerPoint-presentation</vt:lpstr>
      <vt:lpstr>Fourth phase</vt:lpstr>
    </vt:vector>
  </TitlesOfParts>
  <Company>Hogskoleverket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Anita Bergquist</dc:creator>
  <cp:lastModifiedBy>Lennart Ståhle</cp:lastModifiedBy>
  <cp:revision>95</cp:revision>
  <cp:lastPrinted>2013-09-03T08:55:35Z</cp:lastPrinted>
  <dcterms:created xsi:type="dcterms:W3CDTF">2013-09-03T08:15:46Z</dcterms:created>
  <dcterms:modified xsi:type="dcterms:W3CDTF">2017-04-23T10:50:18Z</dcterms:modified>
</cp:coreProperties>
</file>